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1"/>
  </p:sldMasterIdLst>
  <p:notesMasterIdLst>
    <p:notesMasterId r:id="rId18"/>
  </p:notesMasterIdLst>
  <p:handoutMasterIdLst>
    <p:handoutMasterId r:id="rId19"/>
  </p:handoutMasterIdLst>
  <p:sldIdLst>
    <p:sldId id="256" r:id="rId2"/>
    <p:sldId id="307" r:id="rId3"/>
    <p:sldId id="308" r:id="rId4"/>
    <p:sldId id="309" r:id="rId5"/>
    <p:sldId id="315" r:id="rId6"/>
    <p:sldId id="310" r:id="rId7"/>
    <p:sldId id="311" r:id="rId8"/>
    <p:sldId id="312" r:id="rId9"/>
    <p:sldId id="313" r:id="rId10"/>
    <p:sldId id="314" r:id="rId11"/>
    <p:sldId id="316" r:id="rId12"/>
    <p:sldId id="317" r:id="rId13"/>
    <p:sldId id="318" r:id="rId14"/>
    <p:sldId id="319" r:id="rId15"/>
    <p:sldId id="321" r:id="rId16"/>
    <p:sldId id="322" r:id="rId17"/>
  </p:sldIdLst>
  <p:sldSz cx="9144000" cy="6858000" type="screen4x3"/>
  <p:notesSz cx="6797675" cy="9872663"/>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FF3300"/>
    <a:srgbClr val="FF0000"/>
    <a:srgbClr val="000000"/>
    <a:srgbClr val="887F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39" autoAdjust="0"/>
  </p:normalViewPr>
  <p:slideViewPr>
    <p:cSldViewPr>
      <p:cViewPr>
        <p:scale>
          <a:sx n="60" d="100"/>
          <a:sy n="60" d="100"/>
        </p:scale>
        <p:origin x="-3084" y="-1182"/>
      </p:cViewPr>
      <p:guideLst>
        <p:guide orient="horz" pos="2160"/>
        <p:guide pos="2880"/>
      </p:guideLst>
    </p:cSldViewPr>
  </p:slideViewPr>
  <p:outlineViewPr>
    <p:cViewPr>
      <p:scale>
        <a:sx n="33" d="100"/>
        <a:sy n="33" d="100"/>
      </p:scale>
      <p:origin x="36" y="2658"/>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82" d="100"/>
          <a:sy n="82" d="100"/>
        </p:scale>
        <p:origin x="-3918" y="-102"/>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4108"/>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sz="quarter" idx="1"/>
          </p:nvPr>
        </p:nvSpPr>
        <p:spPr>
          <a:xfrm>
            <a:off x="3849688" y="0"/>
            <a:ext cx="2946400" cy="494108"/>
          </a:xfrm>
          <a:prstGeom prst="rect">
            <a:avLst/>
          </a:prstGeom>
        </p:spPr>
        <p:txBody>
          <a:bodyPr vert="horz" lIns="91440" tIns="45720" rIns="91440" bIns="45720" rtlCol="0"/>
          <a:lstStyle>
            <a:lvl1pPr algn="r">
              <a:defRPr sz="1200"/>
            </a:lvl1pPr>
          </a:lstStyle>
          <a:p>
            <a:fld id="{E6B99C36-010E-43C0-AC61-BD22D7E78BF5}" type="datetimeFigureOut">
              <a:rPr lang="en-GB" smtClean="0"/>
              <a:t>17/11/2017</a:t>
            </a:fld>
            <a:endParaRPr lang="en-GB"/>
          </a:p>
        </p:txBody>
      </p:sp>
      <p:sp>
        <p:nvSpPr>
          <p:cNvPr id="4" name="Fußzeilenplatzhalter 3"/>
          <p:cNvSpPr>
            <a:spLocks noGrp="1"/>
          </p:cNvSpPr>
          <p:nvPr>
            <p:ph type="ftr" sz="quarter" idx="2"/>
          </p:nvPr>
        </p:nvSpPr>
        <p:spPr>
          <a:xfrm>
            <a:off x="0" y="9376977"/>
            <a:ext cx="2946400" cy="494108"/>
          </a:xfrm>
          <a:prstGeom prst="rect">
            <a:avLst/>
          </a:prstGeom>
        </p:spPr>
        <p:txBody>
          <a:bodyPr vert="horz" lIns="91440" tIns="45720" rIns="91440" bIns="45720" rtlCol="0" anchor="b"/>
          <a:lstStyle>
            <a:lvl1pPr algn="l">
              <a:defRPr sz="1200"/>
            </a:lvl1pPr>
          </a:lstStyle>
          <a:p>
            <a:endParaRPr lang="en-GB"/>
          </a:p>
        </p:txBody>
      </p:sp>
      <p:sp>
        <p:nvSpPr>
          <p:cNvPr id="5" name="Foliennummernplatzhalter 4"/>
          <p:cNvSpPr>
            <a:spLocks noGrp="1"/>
          </p:cNvSpPr>
          <p:nvPr>
            <p:ph type="sldNum" sz="quarter" idx="3"/>
          </p:nvPr>
        </p:nvSpPr>
        <p:spPr>
          <a:xfrm>
            <a:off x="3849688" y="9376977"/>
            <a:ext cx="2946400" cy="494108"/>
          </a:xfrm>
          <a:prstGeom prst="rect">
            <a:avLst/>
          </a:prstGeom>
        </p:spPr>
        <p:txBody>
          <a:bodyPr vert="horz" lIns="91440" tIns="45720" rIns="91440" bIns="45720" rtlCol="0" anchor="b"/>
          <a:lstStyle>
            <a:lvl1pPr algn="r">
              <a:defRPr sz="1200"/>
            </a:lvl1pPr>
          </a:lstStyle>
          <a:p>
            <a:fld id="{831F802D-D840-4487-A76F-C4C47DC7CA81}" type="slidenum">
              <a:rPr lang="en-GB" smtClean="0"/>
              <a:t>‹#›</a:t>
            </a:fld>
            <a:endParaRPr lang="en-GB"/>
          </a:p>
        </p:txBody>
      </p:sp>
    </p:spTree>
    <p:extLst>
      <p:ext uri="{BB962C8B-B14F-4D97-AF65-F5344CB8AC3E}">
        <p14:creationId xmlns:p14="http://schemas.microsoft.com/office/powerpoint/2010/main" val="12913528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4108"/>
          </a:xfrm>
          <a:prstGeom prst="rect">
            <a:avLst/>
          </a:prstGeom>
        </p:spPr>
        <p:txBody>
          <a:bodyPr vert="horz" lIns="91440" tIns="45720" rIns="91440" bIns="45720" rtlCol="0"/>
          <a:lstStyle>
            <a:lvl1pPr algn="l">
              <a:defRPr sz="1200">
                <a:cs typeface="+mn-cs"/>
              </a:defRPr>
            </a:lvl1pPr>
          </a:lstStyle>
          <a:p>
            <a:pPr>
              <a:defRPr/>
            </a:pPr>
            <a:endParaRPr lang="en-GB"/>
          </a:p>
        </p:txBody>
      </p:sp>
      <p:sp>
        <p:nvSpPr>
          <p:cNvPr id="3" name="Date Placeholder 2"/>
          <p:cNvSpPr>
            <a:spLocks noGrp="1"/>
          </p:cNvSpPr>
          <p:nvPr>
            <p:ph type="dt" idx="1"/>
          </p:nvPr>
        </p:nvSpPr>
        <p:spPr>
          <a:xfrm>
            <a:off x="3849688" y="0"/>
            <a:ext cx="2946400" cy="494108"/>
          </a:xfrm>
          <a:prstGeom prst="rect">
            <a:avLst/>
          </a:prstGeom>
        </p:spPr>
        <p:txBody>
          <a:bodyPr vert="horz" lIns="91440" tIns="45720" rIns="91440" bIns="45720" rtlCol="0"/>
          <a:lstStyle>
            <a:lvl1pPr algn="r">
              <a:defRPr sz="1200" smtClean="0">
                <a:cs typeface="+mn-cs"/>
              </a:defRPr>
            </a:lvl1pPr>
          </a:lstStyle>
          <a:p>
            <a:pPr>
              <a:defRPr/>
            </a:pPr>
            <a:fld id="{F02FE46F-56A2-4800-A67C-41A0C7F5DE30}" type="datetimeFigureOut">
              <a:rPr lang="en-GB"/>
              <a:pPr>
                <a:defRPr/>
              </a:pPr>
              <a:t>17/11/2017</a:t>
            </a:fld>
            <a:endParaRPr lang="en-GB"/>
          </a:p>
        </p:txBody>
      </p:sp>
      <p:sp>
        <p:nvSpPr>
          <p:cNvPr id="4" name="Slide Image Placehold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9450" y="4690069"/>
            <a:ext cx="5438775" cy="4442225"/>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376977"/>
            <a:ext cx="2946400" cy="494108"/>
          </a:xfrm>
          <a:prstGeom prst="rect">
            <a:avLst/>
          </a:prstGeom>
        </p:spPr>
        <p:txBody>
          <a:bodyPr vert="horz" lIns="91440" tIns="45720" rIns="91440" bIns="45720" rtlCol="0" anchor="b"/>
          <a:lstStyle>
            <a:lvl1pPr algn="l">
              <a:defRPr sz="1200">
                <a:cs typeface="+mn-cs"/>
              </a:defRPr>
            </a:lvl1pPr>
          </a:lstStyle>
          <a:p>
            <a:pPr>
              <a:defRPr/>
            </a:pPr>
            <a:endParaRPr lang="en-GB"/>
          </a:p>
        </p:txBody>
      </p:sp>
      <p:sp>
        <p:nvSpPr>
          <p:cNvPr id="7" name="Slide Number Placeholder 6"/>
          <p:cNvSpPr>
            <a:spLocks noGrp="1"/>
          </p:cNvSpPr>
          <p:nvPr>
            <p:ph type="sldNum" sz="quarter" idx="5"/>
          </p:nvPr>
        </p:nvSpPr>
        <p:spPr>
          <a:xfrm>
            <a:off x="3849688" y="9376977"/>
            <a:ext cx="2946400" cy="494108"/>
          </a:xfrm>
          <a:prstGeom prst="rect">
            <a:avLst/>
          </a:prstGeom>
        </p:spPr>
        <p:txBody>
          <a:bodyPr vert="horz" lIns="91440" tIns="45720" rIns="91440" bIns="45720" rtlCol="0" anchor="b"/>
          <a:lstStyle>
            <a:lvl1pPr algn="r">
              <a:defRPr sz="1200" smtClean="0">
                <a:cs typeface="+mn-cs"/>
              </a:defRPr>
            </a:lvl1pPr>
          </a:lstStyle>
          <a:p>
            <a:pPr>
              <a:defRPr/>
            </a:pPr>
            <a:fld id="{69A9CBC8-6525-4D25-9862-4BCB70565ABA}" type="slidenum">
              <a:rPr lang="en-GB"/>
              <a:pPr>
                <a:defRPr/>
              </a:pPr>
              <a:t>‹#›</a:t>
            </a:fld>
            <a:endParaRPr lang="en-GB"/>
          </a:p>
        </p:txBody>
      </p:sp>
    </p:spTree>
    <p:extLst>
      <p:ext uri="{BB962C8B-B14F-4D97-AF65-F5344CB8AC3E}">
        <p14:creationId xmlns:p14="http://schemas.microsoft.com/office/powerpoint/2010/main" val="305012743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pPr>
              <a:defRPr/>
            </a:pPr>
            <a:fld id="{69A9CBC8-6525-4D25-9862-4BCB70565ABA}" type="slidenum">
              <a:rPr lang="en-GB" smtClean="0">
                <a:solidFill>
                  <a:prstClr val="black"/>
                </a:solidFill>
              </a:rPr>
              <a:pPr>
                <a:defRPr/>
              </a:pPr>
              <a:t>2</a:t>
            </a:fld>
            <a:endParaRPr lang="en-GB">
              <a:solidFill>
                <a:prstClr val="black"/>
              </a:solidFill>
            </a:endParaRPr>
          </a:p>
        </p:txBody>
      </p:sp>
    </p:spTree>
    <p:extLst>
      <p:ext uri="{BB962C8B-B14F-4D97-AF65-F5344CB8AC3E}">
        <p14:creationId xmlns:p14="http://schemas.microsoft.com/office/powerpoint/2010/main" val="28281194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pPr>
              <a:defRPr/>
            </a:pPr>
            <a:fld id="{69A9CBC8-6525-4D25-9862-4BCB70565ABA}" type="slidenum">
              <a:rPr lang="en-GB" smtClean="0">
                <a:solidFill>
                  <a:prstClr val="black"/>
                </a:solidFill>
              </a:rPr>
              <a:pPr>
                <a:defRPr/>
              </a:pPr>
              <a:t>11</a:t>
            </a:fld>
            <a:endParaRPr lang="en-GB">
              <a:solidFill>
                <a:prstClr val="black"/>
              </a:solidFill>
            </a:endParaRPr>
          </a:p>
        </p:txBody>
      </p:sp>
    </p:spTree>
    <p:extLst>
      <p:ext uri="{BB962C8B-B14F-4D97-AF65-F5344CB8AC3E}">
        <p14:creationId xmlns:p14="http://schemas.microsoft.com/office/powerpoint/2010/main" val="28281194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pPr>
              <a:defRPr/>
            </a:pPr>
            <a:fld id="{69A9CBC8-6525-4D25-9862-4BCB70565ABA}" type="slidenum">
              <a:rPr lang="en-GB" smtClean="0">
                <a:solidFill>
                  <a:prstClr val="black"/>
                </a:solidFill>
              </a:rPr>
              <a:pPr>
                <a:defRPr/>
              </a:pPr>
              <a:t>12</a:t>
            </a:fld>
            <a:endParaRPr lang="en-GB">
              <a:solidFill>
                <a:prstClr val="black"/>
              </a:solidFill>
            </a:endParaRPr>
          </a:p>
        </p:txBody>
      </p:sp>
    </p:spTree>
    <p:extLst>
      <p:ext uri="{BB962C8B-B14F-4D97-AF65-F5344CB8AC3E}">
        <p14:creationId xmlns:p14="http://schemas.microsoft.com/office/powerpoint/2010/main" val="28281194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pPr>
              <a:defRPr/>
            </a:pPr>
            <a:fld id="{69A9CBC8-6525-4D25-9862-4BCB70565ABA}" type="slidenum">
              <a:rPr lang="en-GB" smtClean="0">
                <a:solidFill>
                  <a:prstClr val="black"/>
                </a:solidFill>
              </a:rPr>
              <a:pPr>
                <a:defRPr/>
              </a:pPr>
              <a:t>13</a:t>
            </a:fld>
            <a:endParaRPr lang="en-GB">
              <a:solidFill>
                <a:prstClr val="black"/>
              </a:solidFill>
            </a:endParaRPr>
          </a:p>
        </p:txBody>
      </p:sp>
    </p:spTree>
    <p:extLst>
      <p:ext uri="{BB962C8B-B14F-4D97-AF65-F5344CB8AC3E}">
        <p14:creationId xmlns:p14="http://schemas.microsoft.com/office/powerpoint/2010/main" val="28281194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pPr>
              <a:defRPr/>
            </a:pPr>
            <a:fld id="{69A9CBC8-6525-4D25-9862-4BCB70565ABA}" type="slidenum">
              <a:rPr lang="en-GB" smtClean="0">
                <a:solidFill>
                  <a:prstClr val="black"/>
                </a:solidFill>
              </a:rPr>
              <a:pPr>
                <a:defRPr/>
              </a:pPr>
              <a:t>14</a:t>
            </a:fld>
            <a:endParaRPr lang="en-GB">
              <a:solidFill>
                <a:prstClr val="black"/>
              </a:solidFill>
            </a:endParaRPr>
          </a:p>
        </p:txBody>
      </p:sp>
    </p:spTree>
    <p:extLst>
      <p:ext uri="{BB962C8B-B14F-4D97-AF65-F5344CB8AC3E}">
        <p14:creationId xmlns:p14="http://schemas.microsoft.com/office/powerpoint/2010/main" val="28281194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pPr>
              <a:defRPr/>
            </a:pPr>
            <a:fld id="{69A9CBC8-6525-4D25-9862-4BCB70565ABA}" type="slidenum">
              <a:rPr lang="en-GB" smtClean="0">
                <a:solidFill>
                  <a:prstClr val="black"/>
                </a:solidFill>
              </a:rPr>
              <a:pPr>
                <a:defRPr/>
              </a:pPr>
              <a:t>15</a:t>
            </a:fld>
            <a:endParaRPr lang="en-GB">
              <a:solidFill>
                <a:prstClr val="black"/>
              </a:solidFill>
            </a:endParaRPr>
          </a:p>
        </p:txBody>
      </p:sp>
    </p:spTree>
    <p:extLst>
      <p:ext uri="{BB962C8B-B14F-4D97-AF65-F5344CB8AC3E}">
        <p14:creationId xmlns:p14="http://schemas.microsoft.com/office/powerpoint/2010/main" val="28281194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pPr>
              <a:defRPr/>
            </a:pPr>
            <a:fld id="{69A9CBC8-6525-4D25-9862-4BCB70565ABA}" type="slidenum">
              <a:rPr lang="en-GB" smtClean="0">
                <a:solidFill>
                  <a:prstClr val="black"/>
                </a:solidFill>
              </a:rPr>
              <a:pPr>
                <a:defRPr/>
              </a:pPr>
              <a:t>16</a:t>
            </a:fld>
            <a:endParaRPr lang="en-GB">
              <a:solidFill>
                <a:prstClr val="black"/>
              </a:solidFill>
            </a:endParaRPr>
          </a:p>
        </p:txBody>
      </p:sp>
    </p:spTree>
    <p:extLst>
      <p:ext uri="{BB962C8B-B14F-4D97-AF65-F5344CB8AC3E}">
        <p14:creationId xmlns:p14="http://schemas.microsoft.com/office/powerpoint/2010/main" val="28281194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pPr>
              <a:defRPr/>
            </a:pPr>
            <a:fld id="{69A9CBC8-6525-4D25-9862-4BCB70565ABA}" type="slidenum">
              <a:rPr lang="en-GB" smtClean="0">
                <a:solidFill>
                  <a:prstClr val="black"/>
                </a:solidFill>
              </a:rPr>
              <a:pPr>
                <a:defRPr/>
              </a:pPr>
              <a:t>3</a:t>
            </a:fld>
            <a:endParaRPr lang="en-GB">
              <a:solidFill>
                <a:prstClr val="black"/>
              </a:solidFill>
            </a:endParaRPr>
          </a:p>
        </p:txBody>
      </p:sp>
    </p:spTree>
    <p:extLst>
      <p:ext uri="{BB962C8B-B14F-4D97-AF65-F5344CB8AC3E}">
        <p14:creationId xmlns:p14="http://schemas.microsoft.com/office/powerpoint/2010/main" val="28281194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pPr>
              <a:defRPr/>
            </a:pPr>
            <a:fld id="{69A9CBC8-6525-4D25-9862-4BCB70565ABA}" type="slidenum">
              <a:rPr lang="en-GB" smtClean="0">
                <a:solidFill>
                  <a:prstClr val="black"/>
                </a:solidFill>
              </a:rPr>
              <a:pPr>
                <a:defRPr/>
              </a:pPr>
              <a:t>4</a:t>
            </a:fld>
            <a:endParaRPr lang="en-GB">
              <a:solidFill>
                <a:prstClr val="black"/>
              </a:solidFill>
            </a:endParaRPr>
          </a:p>
        </p:txBody>
      </p:sp>
    </p:spTree>
    <p:extLst>
      <p:ext uri="{BB962C8B-B14F-4D97-AF65-F5344CB8AC3E}">
        <p14:creationId xmlns:p14="http://schemas.microsoft.com/office/powerpoint/2010/main" val="2828119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pPr>
              <a:defRPr/>
            </a:pPr>
            <a:fld id="{69A9CBC8-6525-4D25-9862-4BCB70565ABA}" type="slidenum">
              <a:rPr lang="en-GB" smtClean="0">
                <a:solidFill>
                  <a:prstClr val="black"/>
                </a:solidFill>
              </a:rPr>
              <a:pPr>
                <a:defRPr/>
              </a:pPr>
              <a:t>5</a:t>
            </a:fld>
            <a:endParaRPr lang="en-GB">
              <a:solidFill>
                <a:prstClr val="black"/>
              </a:solidFill>
            </a:endParaRPr>
          </a:p>
        </p:txBody>
      </p:sp>
    </p:spTree>
    <p:extLst>
      <p:ext uri="{BB962C8B-B14F-4D97-AF65-F5344CB8AC3E}">
        <p14:creationId xmlns:p14="http://schemas.microsoft.com/office/powerpoint/2010/main" val="28281194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pPr>
              <a:defRPr/>
            </a:pPr>
            <a:fld id="{69A9CBC8-6525-4D25-9862-4BCB70565ABA}" type="slidenum">
              <a:rPr lang="en-GB" smtClean="0">
                <a:solidFill>
                  <a:prstClr val="black"/>
                </a:solidFill>
              </a:rPr>
              <a:pPr>
                <a:defRPr/>
              </a:pPr>
              <a:t>6</a:t>
            </a:fld>
            <a:endParaRPr lang="en-GB">
              <a:solidFill>
                <a:prstClr val="black"/>
              </a:solidFill>
            </a:endParaRPr>
          </a:p>
        </p:txBody>
      </p:sp>
    </p:spTree>
    <p:extLst>
      <p:ext uri="{BB962C8B-B14F-4D97-AF65-F5344CB8AC3E}">
        <p14:creationId xmlns:p14="http://schemas.microsoft.com/office/powerpoint/2010/main" val="28281194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pPr>
              <a:defRPr/>
            </a:pPr>
            <a:fld id="{69A9CBC8-6525-4D25-9862-4BCB70565ABA}" type="slidenum">
              <a:rPr lang="en-GB" smtClean="0">
                <a:solidFill>
                  <a:prstClr val="black"/>
                </a:solidFill>
              </a:rPr>
              <a:pPr>
                <a:defRPr/>
              </a:pPr>
              <a:t>7</a:t>
            </a:fld>
            <a:endParaRPr lang="en-GB">
              <a:solidFill>
                <a:prstClr val="black"/>
              </a:solidFill>
            </a:endParaRPr>
          </a:p>
        </p:txBody>
      </p:sp>
    </p:spTree>
    <p:extLst>
      <p:ext uri="{BB962C8B-B14F-4D97-AF65-F5344CB8AC3E}">
        <p14:creationId xmlns:p14="http://schemas.microsoft.com/office/powerpoint/2010/main" val="28281194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pPr>
              <a:defRPr/>
            </a:pPr>
            <a:fld id="{69A9CBC8-6525-4D25-9862-4BCB70565ABA}" type="slidenum">
              <a:rPr lang="en-GB" smtClean="0">
                <a:solidFill>
                  <a:prstClr val="black"/>
                </a:solidFill>
              </a:rPr>
              <a:pPr>
                <a:defRPr/>
              </a:pPr>
              <a:t>8</a:t>
            </a:fld>
            <a:endParaRPr lang="en-GB">
              <a:solidFill>
                <a:prstClr val="black"/>
              </a:solidFill>
            </a:endParaRPr>
          </a:p>
        </p:txBody>
      </p:sp>
    </p:spTree>
    <p:extLst>
      <p:ext uri="{BB962C8B-B14F-4D97-AF65-F5344CB8AC3E}">
        <p14:creationId xmlns:p14="http://schemas.microsoft.com/office/powerpoint/2010/main" val="28281194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pPr>
              <a:defRPr/>
            </a:pPr>
            <a:fld id="{69A9CBC8-6525-4D25-9862-4BCB70565ABA}" type="slidenum">
              <a:rPr lang="en-GB" smtClean="0">
                <a:solidFill>
                  <a:prstClr val="black"/>
                </a:solidFill>
              </a:rPr>
              <a:pPr>
                <a:defRPr/>
              </a:pPr>
              <a:t>9</a:t>
            </a:fld>
            <a:endParaRPr lang="en-GB">
              <a:solidFill>
                <a:prstClr val="black"/>
              </a:solidFill>
            </a:endParaRPr>
          </a:p>
        </p:txBody>
      </p:sp>
    </p:spTree>
    <p:extLst>
      <p:ext uri="{BB962C8B-B14F-4D97-AF65-F5344CB8AC3E}">
        <p14:creationId xmlns:p14="http://schemas.microsoft.com/office/powerpoint/2010/main" val="28281194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pPr>
              <a:defRPr/>
            </a:pPr>
            <a:fld id="{69A9CBC8-6525-4D25-9862-4BCB70565ABA}" type="slidenum">
              <a:rPr lang="en-GB" smtClean="0">
                <a:solidFill>
                  <a:prstClr val="black"/>
                </a:solidFill>
              </a:rPr>
              <a:pPr>
                <a:defRPr/>
              </a:pPr>
              <a:t>10</a:t>
            </a:fld>
            <a:endParaRPr lang="en-GB">
              <a:solidFill>
                <a:prstClr val="black"/>
              </a:solidFill>
            </a:endParaRPr>
          </a:p>
        </p:txBody>
      </p:sp>
    </p:spTree>
    <p:extLst>
      <p:ext uri="{BB962C8B-B14F-4D97-AF65-F5344CB8AC3E}">
        <p14:creationId xmlns:p14="http://schemas.microsoft.com/office/powerpoint/2010/main" val="28281194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t="-1000" b="-1000"/>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1295400" y="2741613"/>
            <a:ext cx="7618413" cy="457200"/>
          </a:xfrm>
        </p:spPr>
        <p:txBody>
          <a:bodyPr/>
          <a:lstStyle>
            <a:lvl1pPr>
              <a:defRPr sz="2400">
                <a:solidFill>
                  <a:srgbClr val="887F6E"/>
                </a:solidFill>
              </a:defRPr>
            </a:lvl1pPr>
          </a:lstStyle>
          <a:p>
            <a:pPr lvl="0"/>
            <a:r>
              <a:rPr lang="en-GB" noProof="0" smtClean="0"/>
              <a:t>Click to edit Master title style</a:t>
            </a:r>
          </a:p>
        </p:txBody>
      </p:sp>
      <p:sp>
        <p:nvSpPr>
          <p:cNvPr id="6147" name="Rectangle 3"/>
          <p:cNvSpPr>
            <a:spLocks noGrp="1" noChangeArrowheads="1"/>
          </p:cNvSpPr>
          <p:nvPr>
            <p:ph type="subTitle" idx="1"/>
          </p:nvPr>
        </p:nvSpPr>
        <p:spPr>
          <a:xfrm>
            <a:off x="1295400" y="3295650"/>
            <a:ext cx="7618413" cy="457200"/>
          </a:xfrm>
        </p:spPr>
        <p:txBody>
          <a:bodyPr/>
          <a:lstStyle>
            <a:lvl1pPr marL="0" indent="0" algn="r">
              <a:buFontTx/>
              <a:buNone/>
              <a:defRPr sz="1800"/>
            </a:lvl1pPr>
          </a:lstStyle>
          <a:p>
            <a:pPr lvl="0"/>
            <a:r>
              <a:rPr lang="en-GB" noProof="0" smtClean="0"/>
              <a:t>Click to edit Master subtitle style</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endParaRPr lang="en-GB"/>
          </a:p>
        </p:txBody>
      </p:sp>
      <p:sp>
        <p:nvSpPr>
          <p:cNvPr id="5" name="Rectangle 6"/>
          <p:cNvSpPr>
            <a:spLocks noGrp="1" noChangeArrowheads="1"/>
          </p:cNvSpPr>
          <p:nvPr>
            <p:ph type="sldNum" sz="quarter" idx="11"/>
          </p:nvPr>
        </p:nvSpPr>
        <p:spPr>
          <a:ln/>
        </p:spPr>
        <p:txBody>
          <a:bodyPr/>
          <a:lstStyle>
            <a:lvl1pPr>
              <a:defRPr/>
            </a:lvl1pPr>
          </a:lstStyle>
          <a:p>
            <a:pPr>
              <a:defRPr/>
            </a:pPr>
            <a:fld id="{9D9030D1-9A54-442E-8EA1-8508DE09B6E8}"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u pied de page 1"/>
          <p:cNvSpPr>
            <a:spLocks noGrp="1"/>
          </p:cNvSpPr>
          <p:nvPr>
            <p:ph type="ftr" sz="quarter" idx="10"/>
          </p:nvPr>
        </p:nvSpPr>
        <p:spPr>
          <a:xfrm>
            <a:off x="455613" y="6354763"/>
            <a:ext cx="5334000" cy="363537"/>
          </a:xfrm>
        </p:spPr>
        <p:txBody>
          <a:bodyPr/>
          <a:lstStyle>
            <a:lvl1pPr>
              <a:defRPr/>
            </a:lvl1pPr>
          </a:lstStyle>
          <a:p>
            <a:pPr>
              <a:defRPr/>
            </a:pPr>
            <a:endParaRPr lang="en-GB"/>
          </a:p>
        </p:txBody>
      </p:sp>
      <p:sp>
        <p:nvSpPr>
          <p:cNvPr id="3" name="Espace réservé du numéro de diapositive 2"/>
          <p:cNvSpPr>
            <a:spLocks noGrp="1"/>
          </p:cNvSpPr>
          <p:nvPr>
            <p:ph type="sldNum" sz="quarter" idx="11"/>
          </p:nvPr>
        </p:nvSpPr>
        <p:spPr>
          <a:xfrm>
            <a:off x="7920038" y="6354763"/>
            <a:ext cx="763587" cy="363537"/>
          </a:xfrm>
        </p:spPr>
        <p:txBody>
          <a:bodyPr/>
          <a:lstStyle>
            <a:lvl1pPr>
              <a:defRPr/>
            </a:lvl1pPr>
          </a:lstStyle>
          <a:p>
            <a:pPr>
              <a:defRPr/>
            </a:pPr>
            <a:fld id="{48CC642E-23FC-4CFD-8381-25622B9060DF}" type="slidenum">
              <a:rPr lang="en-GB"/>
              <a:pPr>
                <a:defRPr/>
              </a:pPr>
              <a:t>‹#›</a:t>
            </a:fld>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912813"/>
            <a:ext cx="8226425" cy="6873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752600"/>
            <a:ext cx="8226425" cy="4408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9" name="Rectangle 5"/>
          <p:cNvSpPr>
            <a:spLocks noGrp="1" noChangeArrowheads="1"/>
          </p:cNvSpPr>
          <p:nvPr>
            <p:ph type="ftr" sz="quarter" idx="3"/>
          </p:nvPr>
        </p:nvSpPr>
        <p:spPr bwMode="auto">
          <a:xfrm>
            <a:off x="455613" y="6354763"/>
            <a:ext cx="5334000" cy="363537"/>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900">
                <a:solidFill>
                  <a:srgbClr val="887F6E"/>
                </a:solidFill>
                <a:cs typeface="+mn-cs"/>
              </a:defRPr>
            </a:lvl1pPr>
          </a:lstStyle>
          <a:p>
            <a:pPr>
              <a:defRPr/>
            </a:pPr>
            <a:endParaRPr lang="en-GB"/>
          </a:p>
        </p:txBody>
      </p:sp>
      <p:sp>
        <p:nvSpPr>
          <p:cNvPr id="1030" name="Rectangle 6"/>
          <p:cNvSpPr>
            <a:spLocks noGrp="1" noChangeArrowheads="1"/>
          </p:cNvSpPr>
          <p:nvPr>
            <p:ph type="sldNum" sz="quarter" idx="4"/>
          </p:nvPr>
        </p:nvSpPr>
        <p:spPr bwMode="auto">
          <a:xfrm>
            <a:off x="7920038" y="6354763"/>
            <a:ext cx="763587" cy="363537"/>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900">
                <a:solidFill>
                  <a:srgbClr val="887F6E"/>
                </a:solidFill>
                <a:cs typeface="+mn-cs"/>
              </a:defRPr>
            </a:lvl1pPr>
          </a:lstStyle>
          <a:p>
            <a:pPr>
              <a:defRPr/>
            </a:pPr>
            <a:fld id="{3236B2A9-A7B5-41B6-8695-C7FEAEFF0ADD}"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2" r:id="rId1"/>
    <p:sldLayoutId id="2147483650" r:id="rId2"/>
    <p:sldLayoutId id="2147483651" r:id="rId3"/>
  </p:sldLayoutIdLst>
  <p:timing>
    <p:tnLst>
      <p:par>
        <p:cTn id="1" dur="indefinite" restart="never" nodeType="tmRoot"/>
      </p:par>
    </p:tnLst>
  </p:timing>
  <p:hf hdr="0"/>
  <p:txStyles>
    <p:titleStyle>
      <a:lvl1pPr algn="r" rtl="0" eaLnBrk="0" fontAlgn="base" hangingPunct="0">
        <a:spcBef>
          <a:spcPct val="0"/>
        </a:spcBef>
        <a:spcAft>
          <a:spcPct val="0"/>
        </a:spcAft>
        <a:defRPr sz="2200" b="1">
          <a:solidFill>
            <a:schemeClr val="bg1"/>
          </a:solidFill>
          <a:latin typeface="+mj-lt"/>
          <a:ea typeface="+mj-ea"/>
          <a:cs typeface="+mj-cs"/>
        </a:defRPr>
      </a:lvl1pPr>
      <a:lvl2pPr algn="r" rtl="0" eaLnBrk="0" fontAlgn="base" hangingPunct="0">
        <a:spcBef>
          <a:spcPct val="0"/>
        </a:spcBef>
        <a:spcAft>
          <a:spcPct val="0"/>
        </a:spcAft>
        <a:defRPr sz="2200" b="1">
          <a:solidFill>
            <a:schemeClr val="bg1"/>
          </a:solidFill>
          <a:latin typeface="Arial" charset="0"/>
        </a:defRPr>
      </a:lvl2pPr>
      <a:lvl3pPr algn="r" rtl="0" eaLnBrk="0" fontAlgn="base" hangingPunct="0">
        <a:spcBef>
          <a:spcPct val="0"/>
        </a:spcBef>
        <a:spcAft>
          <a:spcPct val="0"/>
        </a:spcAft>
        <a:defRPr sz="2200" b="1">
          <a:solidFill>
            <a:schemeClr val="bg1"/>
          </a:solidFill>
          <a:latin typeface="Arial" charset="0"/>
        </a:defRPr>
      </a:lvl3pPr>
      <a:lvl4pPr algn="r" rtl="0" eaLnBrk="0" fontAlgn="base" hangingPunct="0">
        <a:spcBef>
          <a:spcPct val="0"/>
        </a:spcBef>
        <a:spcAft>
          <a:spcPct val="0"/>
        </a:spcAft>
        <a:defRPr sz="2200" b="1">
          <a:solidFill>
            <a:schemeClr val="bg1"/>
          </a:solidFill>
          <a:latin typeface="Arial" charset="0"/>
        </a:defRPr>
      </a:lvl4pPr>
      <a:lvl5pPr algn="r" rtl="0" eaLnBrk="0" fontAlgn="base" hangingPunct="0">
        <a:spcBef>
          <a:spcPct val="0"/>
        </a:spcBef>
        <a:spcAft>
          <a:spcPct val="0"/>
        </a:spcAft>
        <a:defRPr sz="2200" b="1">
          <a:solidFill>
            <a:schemeClr val="bg1"/>
          </a:solidFill>
          <a:latin typeface="Arial" charset="0"/>
        </a:defRPr>
      </a:lvl5pPr>
      <a:lvl6pPr marL="457200" algn="r" rtl="0" fontAlgn="base">
        <a:spcBef>
          <a:spcPct val="0"/>
        </a:spcBef>
        <a:spcAft>
          <a:spcPct val="0"/>
        </a:spcAft>
        <a:defRPr sz="2200" b="1">
          <a:solidFill>
            <a:schemeClr val="bg1"/>
          </a:solidFill>
          <a:latin typeface="Arial" charset="0"/>
        </a:defRPr>
      </a:lvl6pPr>
      <a:lvl7pPr marL="914400" algn="r" rtl="0" fontAlgn="base">
        <a:spcBef>
          <a:spcPct val="0"/>
        </a:spcBef>
        <a:spcAft>
          <a:spcPct val="0"/>
        </a:spcAft>
        <a:defRPr sz="2200" b="1">
          <a:solidFill>
            <a:schemeClr val="bg1"/>
          </a:solidFill>
          <a:latin typeface="Arial" charset="0"/>
        </a:defRPr>
      </a:lvl7pPr>
      <a:lvl8pPr marL="1371600" algn="r" rtl="0" fontAlgn="base">
        <a:spcBef>
          <a:spcPct val="0"/>
        </a:spcBef>
        <a:spcAft>
          <a:spcPct val="0"/>
        </a:spcAft>
        <a:defRPr sz="2200" b="1">
          <a:solidFill>
            <a:schemeClr val="bg1"/>
          </a:solidFill>
          <a:latin typeface="Arial" charset="0"/>
        </a:defRPr>
      </a:lvl8pPr>
      <a:lvl9pPr marL="1828800" algn="r" rtl="0" fontAlgn="base">
        <a:spcBef>
          <a:spcPct val="0"/>
        </a:spcBef>
        <a:spcAft>
          <a:spcPct val="0"/>
        </a:spcAft>
        <a:defRPr sz="2200" b="1">
          <a:solidFill>
            <a:schemeClr val="bg1"/>
          </a:solidFill>
          <a:latin typeface="Arial" charset="0"/>
        </a:defRPr>
      </a:lvl9pPr>
    </p:titleStyle>
    <p:bodyStyle>
      <a:lvl1pPr marL="269875" indent="-269875" algn="l" rtl="0" eaLnBrk="0" fontAlgn="base" hangingPunct="0">
        <a:spcBef>
          <a:spcPct val="20000"/>
        </a:spcBef>
        <a:spcAft>
          <a:spcPct val="0"/>
        </a:spcAft>
        <a:buClr>
          <a:srgbClr val="887F6E"/>
        </a:buClr>
        <a:buChar char="•"/>
        <a:defRPr sz="2200">
          <a:solidFill>
            <a:schemeClr val="tx1"/>
          </a:solidFill>
          <a:latin typeface="+mn-lt"/>
          <a:ea typeface="+mn-ea"/>
          <a:cs typeface="+mn-cs"/>
        </a:defRPr>
      </a:lvl1pPr>
      <a:lvl2pPr marL="714375" indent="-265113" algn="l" rtl="0" eaLnBrk="0" fontAlgn="base" hangingPunct="0">
        <a:spcBef>
          <a:spcPct val="20000"/>
        </a:spcBef>
        <a:spcAft>
          <a:spcPct val="0"/>
        </a:spcAft>
        <a:buClr>
          <a:srgbClr val="887F6E"/>
        </a:buClr>
        <a:buChar char="•"/>
        <a:defRPr sz="2000">
          <a:solidFill>
            <a:schemeClr val="tx1"/>
          </a:solidFill>
          <a:latin typeface="+mn-lt"/>
        </a:defRPr>
      </a:lvl2pPr>
      <a:lvl3pPr marL="1160463" indent="-266700" algn="l" rtl="0" eaLnBrk="0" fontAlgn="base" hangingPunct="0">
        <a:spcBef>
          <a:spcPct val="20000"/>
        </a:spcBef>
        <a:spcAft>
          <a:spcPct val="0"/>
        </a:spcAft>
        <a:buClr>
          <a:srgbClr val="887F6E"/>
        </a:buClr>
        <a:buChar char="•"/>
        <a:defRPr>
          <a:solidFill>
            <a:schemeClr val="tx1"/>
          </a:solidFill>
          <a:latin typeface="+mn-lt"/>
        </a:defRPr>
      </a:lvl3pPr>
      <a:lvl4pPr marL="1617663" indent="-277813" algn="l" rtl="0" eaLnBrk="0" fontAlgn="base" hangingPunct="0">
        <a:spcBef>
          <a:spcPct val="20000"/>
        </a:spcBef>
        <a:spcAft>
          <a:spcPct val="0"/>
        </a:spcAft>
        <a:buClr>
          <a:srgbClr val="887F6E"/>
        </a:buClr>
        <a:buChar char="•"/>
        <a:defRPr>
          <a:solidFill>
            <a:schemeClr val="tx1"/>
          </a:solidFill>
          <a:latin typeface="+mn-lt"/>
        </a:defRPr>
      </a:lvl4pPr>
      <a:lvl5pPr marL="2066925" indent="-269875" algn="l" rtl="0" eaLnBrk="0" fontAlgn="base" hangingPunct="0">
        <a:spcBef>
          <a:spcPct val="20000"/>
        </a:spcBef>
        <a:spcAft>
          <a:spcPct val="0"/>
        </a:spcAft>
        <a:buClr>
          <a:srgbClr val="887F6E"/>
        </a:buClr>
        <a:buChar char="•"/>
        <a:defRPr>
          <a:solidFill>
            <a:schemeClr val="tx1"/>
          </a:solidFill>
          <a:latin typeface="+mn-lt"/>
        </a:defRPr>
      </a:lvl5pPr>
      <a:lvl6pPr marL="2524125" indent="-269875" algn="l" rtl="0" fontAlgn="base">
        <a:spcBef>
          <a:spcPct val="20000"/>
        </a:spcBef>
        <a:spcAft>
          <a:spcPct val="0"/>
        </a:spcAft>
        <a:buClr>
          <a:srgbClr val="887F6E"/>
        </a:buClr>
        <a:buChar char="•"/>
        <a:defRPr>
          <a:solidFill>
            <a:schemeClr val="tx1"/>
          </a:solidFill>
          <a:latin typeface="+mn-lt"/>
        </a:defRPr>
      </a:lvl6pPr>
      <a:lvl7pPr marL="2981325" indent="-269875" algn="l" rtl="0" fontAlgn="base">
        <a:spcBef>
          <a:spcPct val="20000"/>
        </a:spcBef>
        <a:spcAft>
          <a:spcPct val="0"/>
        </a:spcAft>
        <a:buClr>
          <a:srgbClr val="887F6E"/>
        </a:buClr>
        <a:buChar char="•"/>
        <a:defRPr>
          <a:solidFill>
            <a:schemeClr val="tx1"/>
          </a:solidFill>
          <a:latin typeface="+mn-lt"/>
        </a:defRPr>
      </a:lvl7pPr>
      <a:lvl8pPr marL="3438525" indent="-269875" algn="l" rtl="0" fontAlgn="base">
        <a:spcBef>
          <a:spcPct val="20000"/>
        </a:spcBef>
        <a:spcAft>
          <a:spcPct val="0"/>
        </a:spcAft>
        <a:buClr>
          <a:srgbClr val="887F6E"/>
        </a:buClr>
        <a:buChar char="•"/>
        <a:defRPr>
          <a:solidFill>
            <a:schemeClr val="tx1"/>
          </a:solidFill>
          <a:latin typeface="+mn-lt"/>
        </a:defRPr>
      </a:lvl8pPr>
      <a:lvl9pPr marL="3895725" indent="-269875" algn="l" rtl="0" fontAlgn="base">
        <a:spcBef>
          <a:spcPct val="20000"/>
        </a:spcBef>
        <a:spcAft>
          <a:spcPct val="0"/>
        </a:spcAft>
        <a:buClr>
          <a:srgbClr val="887F6E"/>
        </a:buClr>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cept.org/Documents/wg-fm/38988/fm-17-177-annex-07_ls-to-adco-red-on-5ghz-rlan-interference-to-weather-radar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cept.org/Documents/wg-fm/38987/fm-17-177-annex-05_assessment-was_rlan-into-weather-radars"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cept.org/ecc"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cept.org/ecc/topics/wireless-access-systems-and-radiolan-wasrlan"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hyperlink" Target="http://www.efis.dk/documents/44659"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ccwp.cept.org/default.aspx?groupid=67"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cept.org/Documents/wg-fm/39039/fm-17-177-annex-19_ls-to-wg-se-and-copy-to-se45-on-6-ghz-rlans" TargetMode="External"/><Relationship Id="rId4" Type="http://schemas.openxmlformats.org/officeDocument/2006/relationships/hyperlink" Target="https://cept.org/Documents/wg-fm/36827/fm-17-127-annex-38_ls-to-wg-se-on-was-rlans-in-6-ghz-adopted"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cept.org/ecc/groups/ecc/wg-fm/fm-57/client/introduction/"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cept.org/ecc/groups/ecc/wg-se/se-45/client/introduction/"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cept.org/Documents/ecc/35311/ecc-17-034-annex-14_ecc-actions-on-met-radar-interference-issue"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4"/>
          <p:cNvSpPr txBox="1">
            <a:spLocks/>
          </p:cNvSpPr>
          <p:nvPr/>
        </p:nvSpPr>
        <p:spPr>
          <a:xfrm>
            <a:off x="7920038" y="6354763"/>
            <a:ext cx="763587" cy="363537"/>
          </a:xfrm>
          <a:prstGeom prst="rect">
            <a:avLst/>
          </a:prstGeom>
        </p:spPr>
        <p:txBody>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r">
              <a:defRPr/>
            </a:pPr>
            <a:fld id="{9D9030D1-9A54-442E-8EA1-8508DE09B6E8}" type="slidenum">
              <a:rPr lang="en-GB" sz="1000" smtClean="0"/>
              <a:pPr algn="r">
                <a:defRPr/>
              </a:pPr>
              <a:t>1</a:t>
            </a:fld>
            <a:endParaRPr lang="en-GB" sz="1000" dirty="0"/>
          </a:p>
        </p:txBody>
      </p:sp>
      <p:sp>
        <p:nvSpPr>
          <p:cNvPr id="2" name="Textfeld 1"/>
          <p:cNvSpPr txBox="1"/>
          <p:nvPr/>
        </p:nvSpPr>
        <p:spPr>
          <a:xfrm>
            <a:off x="3416451" y="3489075"/>
            <a:ext cx="4521919" cy="523220"/>
          </a:xfrm>
          <a:prstGeom prst="rect">
            <a:avLst/>
          </a:prstGeom>
          <a:noFill/>
        </p:spPr>
        <p:txBody>
          <a:bodyPr wrap="square" rtlCol="0">
            <a:spAutoFit/>
          </a:bodyPr>
          <a:lstStyle/>
          <a:p>
            <a:pPr algn="r"/>
            <a:r>
              <a:rPr lang="en-GB" sz="2800" b="1" dirty="0" smtClean="0"/>
              <a:t>Wi-Fi Alliance meeting</a:t>
            </a:r>
            <a:endParaRPr lang="en-GB" sz="2800" b="1" dirty="0"/>
          </a:p>
        </p:txBody>
      </p:sp>
      <p:sp>
        <p:nvSpPr>
          <p:cNvPr id="8" name="Rectangle 2"/>
          <p:cNvSpPr txBox="1">
            <a:spLocks noChangeArrowheads="1"/>
          </p:cNvSpPr>
          <p:nvPr/>
        </p:nvSpPr>
        <p:spPr bwMode="auto">
          <a:xfrm>
            <a:off x="2750047" y="4521179"/>
            <a:ext cx="5551784" cy="108012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rtl="0" eaLnBrk="0" fontAlgn="base" hangingPunct="0">
              <a:spcBef>
                <a:spcPct val="0"/>
              </a:spcBef>
              <a:spcAft>
                <a:spcPct val="0"/>
              </a:spcAft>
              <a:defRPr sz="2400" b="1">
                <a:solidFill>
                  <a:srgbClr val="887F6E"/>
                </a:solidFill>
                <a:latin typeface="+mj-lt"/>
                <a:ea typeface="+mj-ea"/>
                <a:cs typeface="+mj-cs"/>
              </a:defRPr>
            </a:lvl1pPr>
            <a:lvl2pPr algn="r" rtl="0" eaLnBrk="0" fontAlgn="base" hangingPunct="0">
              <a:spcBef>
                <a:spcPct val="0"/>
              </a:spcBef>
              <a:spcAft>
                <a:spcPct val="0"/>
              </a:spcAft>
              <a:defRPr sz="2200" b="1">
                <a:solidFill>
                  <a:schemeClr val="bg1"/>
                </a:solidFill>
                <a:latin typeface="Arial" charset="0"/>
              </a:defRPr>
            </a:lvl2pPr>
            <a:lvl3pPr algn="r" rtl="0" eaLnBrk="0" fontAlgn="base" hangingPunct="0">
              <a:spcBef>
                <a:spcPct val="0"/>
              </a:spcBef>
              <a:spcAft>
                <a:spcPct val="0"/>
              </a:spcAft>
              <a:defRPr sz="2200" b="1">
                <a:solidFill>
                  <a:schemeClr val="bg1"/>
                </a:solidFill>
                <a:latin typeface="Arial" charset="0"/>
              </a:defRPr>
            </a:lvl3pPr>
            <a:lvl4pPr algn="r" rtl="0" eaLnBrk="0" fontAlgn="base" hangingPunct="0">
              <a:spcBef>
                <a:spcPct val="0"/>
              </a:spcBef>
              <a:spcAft>
                <a:spcPct val="0"/>
              </a:spcAft>
              <a:defRPr sz="2200" b="1">
                <a:solidFill>
                  <a:schemeClr val="bg1"/>
                </a:solidFill>
                <a:latin typeface="Arial" charset="0"/>
              </a:defRPr>
            </a:lvl4pPr>
            <a:lvl5pPr algn="r" rtl="0" eaLnBrk="0" fontAlgn="base" hangingPunct="0">
              <a:spcBef>
                <a:spcPct val="0"/>
              </a:spcBef>
              <a:spcAft>
                <a:spcPct val="0"/>
              </a:spcAft>
              <a:defRPr sz="2200" b="1">
                <a:solidFill>
                  <a:schemeClr val="bg1"/>
                </a:solidFill>
                <a:latin typeface="Arial" charset="0"/>
              </a:defRPr>
            </a:lvl5pPr>
            <a:lvl6pPr marL="457200" algn="r" rtl="0" fontAlgn="base">
              <a:spcBef>
                <a:spcPct val="0"/>
              </a:spcBef>
              <a:spcAft>
                <a:spcPct val="0"/>
              </a:spcAft>
              <a:defRPr sz="2200" b="1">
                <a:solidFill>
                  <a:schemeClr val="bg1"/>
                </a:solidFill>
                <a:latin typeface="Arial" charset="0"/>
              </a:defRPr>
            </a:lvl6pPr>
            <a:lvl7pPr marL="914400" algn="r" rtl="0" fontAlgn="base">
              <a:spcBef>
                <a:spcPct val="0"/>
              </a:spcBef>
              <a:spcAft>
                <a:spcPct val="0"/>
              </a:spcAft>
              <a:defRPr sz="2200" b="1">
                <a:solidFill>
                  <a:schemeClr val="bg1"/>
                </a:solidFill>
                <a:latin typeface="Arial" charset="0"/>
              </a:defRPr>
            </a:lvl7pPr>
            <a:lvl8pPr marL="1371600" algn="r" rtl="0" fontAlgn="base">
              <a:spcBef>
                <a:spcPct val="0"/>
              </a:spcBef>
              <a:spcAft>
                <a:spcPct val="0"/>
              </a:spcAft>
              <a:defRPr sz="2200" b="1">
                <a:solidFill>
                  <a:schemeClr val="bg1"/>
                </a:solidFill>
                <a:latin typeface="Arial" charset="0"/>
              </a:defRPr>
            </a:lvl8pPr>
            <a:lvl9pPr marL="1828800" algn="r" rtl="0" fontAlgn="base">
              <a:spcBef>
                <a:spcPct val="0"/>
              </a:spcBef>
              <a:spcAft>
                <a:spcPct val="0"/>
              </a:spcAft>
              <a:defRPr sz="2200" b="1">
                <a:solidFill>
                  <a:schemeClr val="bg1"/>
                </a:solidFill>
                <a:latin typeface="Arial" charset="0"/>
              </a:defRPr>
            </a:lvl9pPr>
          </a:lstStyle>
          <a:p>
            <a:pPr algn="l" eaLnBrk="1" hangingPunct="1"/>
            <a:r>
              <a:rPr lang="en-GB" kern="0" dirty="0" smtClean="0"/>
              <a:t>Thomas Weilacher</a:t>
            </a:r>
            <a:br>
              <a:rPr lang="en-GB" kern="0" dirty="0" smtClean="0"/>
            </a:br>
            <a:r>
              <a:rPr lang="en-GB" kern="0" dirty="0" smtClean="0"/>
              <a:t>Chairman ECC Working Group FM</a:t>
            </a:r>
          </a:p>
        </p:txBody>
      </p:sp>
      <p:sp>
        <p:nvSpPr>
          <p:cNvPr id="9" name="Textfeld 8"/>
          <p:cNvSpPr txBox="1"/>
          <p:nvPr/>
        </p:nvSpPr>
        <p:spPr>
          <a:xfrm>
            <a:off x="4521745" y="6001478"/>
            <a:ext cx="3780086" cy="369332"/>
          </a:xfrm>
          <a:prstGeom prst="rect">
            <a:avLst/>
          </a:prstGeom>
          <a:noFill/>
        </p:spPr>
        <p:txBody>
          <a:bodyPr wrap="square" rtlCol="0">
            <a:spAutoFit/>
          </a:bodyPr>
          <a:lstStyle/>
          <a:p>
            <a:pPr algn="ctr"/>
            <a:r>
              <a:rPr lang="en-GB" dirty="0" smtClean="0"/>
              <a:t>Bucharest, 25 October 2017</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0" y="912813"/>
            <a:ext cx="9144000" cy="687387"/>
          </a:xfrm>
        </p:spPr>
        <p:txBody>
          <a:bodyPr/>
          <a:lstStyle/>
          <a:p>
            <a:pPr eaLnBrk="1" hangingPunct="1"/>
            <a:r>
              <a:rPr lang="en-GB" dirty="0" smtClean="0"/>
              <a:t>Interferences at meteorological radars in 5600 – 5650 MHz (cont.)</a:t>
            </a:r>
          </a:p>
        </p:txBody>
      </p:sp>
      <p:sp>
        <p:nvSpPr>
          <p:cNvPr id="7170" name="Content Placeholder 2"/>
          <p:cNvSpPr>
            <a:spLocks noGrp="1"/>
          </p:cNvSpPr>
          <p:nvPr>
            <p:ph idx="1"/>
          </p:nvPr>
        </p:nvSpPr>
        <p:spPr>
          <a:xfrm>
            <a:off x="457200" y="1752600"/>
            <a:ext cx="8226425" cy="4556720"/>
          </a:xfrm>
        </p:spPr>
        <p:txBody>
          <a:bodyPr/>
          <a:lstStyle/>
          <a:p>
            <a:pPr eaLnBrk="1" hangingPunct="1"/>
            <a:r>
              <a:rPr lang="en-GB" dirty="0" smtClean="0">
                <a:solidFill>
                  <a:srgbClr val="002060"/>
                </a:solidFill>
              </a:rPr>
              <a:t>WG FM #89 agreed to send a liaison statement </a:t>
            </a:r>
            <a:r>
              <a:rPr lang="en-GB" dirty="0">
                <a:solidFill>
                  <a:srgbClr val="002060"/>
                </a:solidFill>
              </a:rPr>
              <a:t>to ADCO/RED (Doc. </a:t>
            </a:r>
            <a:r>
              <a:rPr lang="en-GB" dirty="0">
                <a:solidFill>
                  <a:srgbClr val="002060"/>
                </a:solidFill>
                <a:hlinkClick r:id="rId3"/>
              </a:rPr>
              <a:t>FM(17)177 - Annex </a:t>
            </a:r>
            <a:r>
              <a:rPr lang="en-GB" dirty="0" smtClean="0">
                <a:solidFill>
                  <a:srgbClr val="002060"/>
                </a:solidFill>
                <a:hlinkClick r:id="rId3"/>
              </a:rPr>
              <a:t>07</a:t>
            </a:r>
            <a:r>
              <a:rPr lang="en-GB" dirty="0" smtClean="0">
                <a:solidFill>
                  <a:srgbClr val="002060"/>
                </a:solidFill>
              </a:rPr>
              <a:t>) </a:t>
            </a:r>
            <a:r>
              <a:rPr lang="en-US" dirty="0" smtClean="0">
                <a:solidFill>
                  <a:srgbClr val="002060"/>
                </a:solidFill>
              </a:rPr>
              <a:t>proposing to </a:t>
            </a:r>
            <a:r>
              <a:rPr lang="en-US" dirty="0">
                <a:solidFill>
                  <a:srgbClr val="002060"/>
                </a:solidFill>
              </a:rPr>
              <a:t>conduct a new market surveillance campaign for RLAN 5 GHz, considering various types of equipment, including a focus on equipment used for fixed outdoor installations</a:t>
            </a:r>
            <a:r>
              <a:rPr lang="en-US" dirty="0" smtClean="0">
                <a:solidFill>
                  <a:srgbClr val="002060"/>
                </a:solidFill>
              </a:rPr>
              <a:t>.</a:t>
            </a:r>
          </a:p>
          <a:p>
            <a:pPr eaLnBrk="1" hangingPunct="1"/>
            <a:r>
              <a:rPr lang="en-US" dirty="0">
                <a:solidFill>
                  <a:srgbClr val="002060"/>
                </a:solidFill>
              </a:rPr>
              <a:t>A summary of discussions based on the replies of CEPT administrations to the questionnaire on interference cases (Doc. </a:t>
            </a:r>
            <a:r>
              <a:rPr lang="en-US" dirty="0">
                <a:solidFill>
                  <a:srgbClr val="002060"/>
                </a:solidFill>
                <a:hlinkClick r:id="rId4"/>
              </a:rPr>
              <a:t>FM(17)177 - Annex </a:t>
            </a:r>
            <a:r>
              <a:rPr lang="en-US" dirty="0" smtClean="0">
                <a:solidFill>
                  <a:srgbClr val="002060"/>
                </a:solidFill>
                <a:hlinkClick r:id="rId4"/>
              </a:rPr>
              <a:t>05</a:t>
            </a:r>
            <a:r>
              <a:rPr lang="en-US" dirty="0" smtClean="0">
                <a:solidFill>
                  <a:srgbClr val="002060"/>
                </a:solidFill>
              </a:rPr>
              <a:t>) was </a:t>
            </a:r>
            <a:r>
              <a:rPr lang="en-US" dirty="0">
                <a:solidFill>
                  <a:srgbClr val="002060"/>
                </a:solidFill>
              </a:rPr>
              <a:t>provided in the annex to </a:t>
            </a:r>
            <a:r>
              <a:rPr lang="en-US" dirty="0" smtClean="0">
                <a:solidFill>
                  <a:srgbClr val="002060"/>
                </a:solidFill>
              </a:rPr>
              <a:t>the </a:t>
            </a:r>
            <a:r>
              <a:rPr lang="en-US" dirty="0">
                <a:solidFill>
                  <a:srgbClr val="002060"/>
                </a:solidFill>
              </a:rPr>
              <a:t>liaison </a:t>
            </a:r>
            <a:r>
              <a:rPr lang="en-US" dirty="0" smtClean="0">
                <a:solidFill>
                  <a:srgbClr val="002060"/>
                </a:solidFill>
              </a:rPr>
              <a:t>statement.</a:t>
            </a:r>
          </a:p>
          <a:p>
            <a:pPr eaLnBrk="1" hangingPunct="1"/>
            <a:r>
              <a:rPr lang="en-US" dirty="0" smtClean="0">
                <a:solidFill>
                  <a:srgbClr val="002060"/>
                </a:solidFill>
              </a:rPr>
              <a:t>This information was also provided to the Joint RSC/TCAM meeting in October 2017 and will be provided to the forthcoming ECC meeting in November 2017.</a:t>
            </a:r>
            <a:endParaRPr lang="en-GB" dirty="0" smtClean="0">
              <a:solidFill>
                <a:srgbClr val="002060"/>
              </a:solidFill>
            </a:endParaRPr>
          </a:p>
        </p:txBody>
      </p:sp>
      <p:sp>
        <p:nvSpPr>
          <p:cNvPr id="2" name="Foliennummernplatzhalter 1"/>
          <p:cNvSpPr>
            <a:spLocks noGrp="1"/>
          </p:cNvSpPr>
          <p:nvPr>
            <p:ph type="sldNum" sz="quarter" idx="11"/>
          </p:nvPr>
        </p:nvSpPr>
        <p:spPr/>
        <p:txBody>
          <a:bodyPr/>
          <a:lstStyle/>
          <a:p>
            <a:pPr>
              <a:defRPr/>
            </a:pPr>
            <a:fld id="{9D9030D1-9A54-442E-8EA1-8508DE09B6E8}" type="slidenum">
              <a:rPr lang="en-GB" smtClean="0"/>
              <a:pPr>
                <a:defRPr/>
              </a:pPr>
              <a:t>10</a:t>
            </a:fld>
            <a:endParaRPr lang="en-GB"/>
          </a:p>
        </p:txBody>
      </p:sp>
    </p:spTree>
    <p:extLst>
      <p:ext uri="{BB962C8B-B14F-4D97-AF65-F5344CB8AC3E}">
        <p14:creationId xmlns:p14="http://schemas.microsoft.com/office/powerpoint/2010/main" val="37090118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0" y="912813"/>
            <a:ext cx="9144000" cy="687387"/>
          </a:xfrm>
        </p:spPr>
        <p:txBody>
          <a:bodyPr/>
          <a:lstStyle/>
          <a:p>
            <a:pPr eaLnBrk="1" hangingPunct="1"/>
            <a:r>
              <a:rPr lang="en-GB" dirty="0" smtClean="0"/>
              <a:t>Interferences at meteorological radars in 5600 – 5650 MHz (cont.)</a:t>
            </a:r>
          </a:p>
        </p:txBody>
      </p:sp>
      <p:sp>
        <p:nvSpPr>
          <p:cNvPr id="7170" name="Content Placeholder 2"/>
          <p:cNvSpPr>
            <a:spLocks noGrp="1"/>
          </p:cNvSpPr>
          <p:nvPr>
            <p:ph idx="1"/>
          </p:nvPr>
        </p:nvSpPr>
        <p:spPr>
          <a:xfrm>
            <a:off x="457200" y="1752600"/>
            <a:ext cx="8226425" cy="4556720"/>
          </a:xfrm>
        </p:spPr>
        <p:txBody>
          <a:bodyPr/>
          <a:lstStyle/>
          <a:p>
            <a:pPr marL="0" indent="0" eaLnBrk="1" hangingPunct="1">
              <a:buNone/>
            </a:pPr>
            <a:r>
              <a:rPr lang="en-GB" u="sng" dirty="0" smtClean="0">
                <a:solidFill>
                  <a:srgbClr val="002060"/>
                </a:solidFill>
              </a:rPr>
              <a:t>Summary (overview):</a:t>
            </a:r>
          </a:p>
          <a:p>
            <a:pPr eaLnBrk="1" hangingPunct="1"/>
            <a:r>
              <a:rPr lang="en-US" dirty="0">
                <a:solidFill>
                  <a:srgbClr val="002060"/>
                </a:solidFill>
              </a:rPr>
              <a:t>37 CEPT administrations responded to the questionnaire, 24 of which reported around 554 interference cases of WAS/RLAN equipment into meteorological radars.</a:t>
            </a:r>
            <a:endParaRPr lang="en-US" dirty="0" smtClean="0">
              <a:solidFill>
                <a:srgbClr val="002060"/>
              </a:solidFill>
            </a:endParaRPr>
          </a:p>
          <a:p>
            <a:pPr eaLnBrk="1" hangingPunct="1"/>
            <a:r>
              <a:rPr lang="en-US" dirty="0">
                <a:solidFill>
                  <a:srgbClr val="002060"/>
                </a:solidFill>
              </a:rPr>
              <a:t>The replies submitted outline areas between WAS/RLAN equipment and meteorological radars ranging from hundred meters up to 181 km</a:t>
            </a:r>
            <a:r>
              <a:rPr lang="en-US" dirty="0" smtClean="0">
                <a:solidFill>
                  <a:srgbClr val="002060"/>
                </a:solidFill>
              </a:rPr>
              <a:t>.</a:t>
            </a:r>
          </a:p>
          <a:p>
            <a:pPr eaLnBrk="1" hangingPunct="1"/>
            <a:r>
              <a:rPr lang="en-US" dirty="0" smtClean="0">
                <a:solidFill>
                  <a:srgbClr val="002060"/>
                </a:solidFill>
              </a:rPr>
              <a:t>The interferences almost </a:t>
            </a:r>
            <a:r>
              <a:rPr lang="en-US" dirty="0">
                <a:solidFill>
                  <a:srgbClr val="002060"/>
                </a:solidFill>
              </a:rPr>
              <a:t>exclusively </a:t>
            </a:r>
            <a:r>
              <a:rPr lang="en-US" dirty="0" smtClean="0">
                <a:solidFill>
                  <a:srgbClr val="002060"/>
                </a:solidFill>
              </a:rPr>
              <a:t>originated </a:t>
            </a:r>
            <a:r>
              <a:rPr lang="en-US" dirty="0">
                <a:solidFill>
                  <a:srgbClr val="002060"/>
                </a:solidFill>
              </a:rPr>
              <a:t>from </a:t>
            </a:r>
            <a:r>
              <a:rPr lang="en-US" dirty="0" smtClean="0">
                <a:solidFill>
                  <a:srgbClr val="002060"/>
                </a:solidFill>
              </a:rPr>
              <a:t>WAS/RLAN equipment </a:t>
            </a:r>
            <a:r>
              <a:rPr lang="en-US" dirty="0">
                <a:solidFill>
                  <a:srgbClr val="002060"/>
                </a:solidFill>
              </a:rPr>
              <a:t>in fixed outdoor installations using directive </a:t>
            </a:r>
            <a:r>
              <a:rPr lang="en-US" dirty="0" smtClean="0">
                <a:solidFill>
                  <a:srgbClr val="002060"/>
                </a:solidFill>
              </a:rPr>
              <a:t>antennas.</a:t>
            </a:r>
          </a:p>
        </p:txBody>
      </p:sp>
      <p:sp>
        <p:nvSpPr>
          <p:cNvPr id="2" name="Foliennummernplatzhalter 1"/>
          <p:cNvSpPr>
            <a:spLocks noGrp="1"/>
          </p:cNvSpPr>
          <p:nvPr>
            <p:ph type="sldNum" sz="quarter" idx="11"/>
          </p:nvPr>
        </p:nvSpPr>
        <p:spPr/>
        <p:txBody>
          <a:bodyPr/>
          <a:lstStyle/>
          <a:p>
            <a:pPr>
              <a:defRPr/>
            </a:pPr>
            <a:fld id="{9D9030D1-9A54-442E-8EA1-8508DE09B6E8}" type="slidenum">
              <a:rPr lang="en-GB" smtClean="0"/>
              <a:pPr>
                <a:defRPr/>
              </a:pPr>
              <a:t>11</a:t>
            </a:fld>
            <a:endParaRPr lang="en-GB"/>
          </a:p>
        </p:txBody>
      </p:sp>
    </p:spTree>
    <p:extLst>
      <p:ext uri="{BB962C8B-B14F-4D97-AF65-F5344CB8AC3E}">
        <p14:creationId xmlns:p14="http://schemas.microsoft.com/office/powerpoint/2010/main" val="26887156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0" y="912813"/>
            <a:ext cx="9144000" cy="687387"/>
          </a:xfrm>
        </p:spPr>
        <p:txBody>
          <a:bodyPr/>
          <a:lstStyle/>
          <a:p>
            <a:pPr eaLnBrk="1" hangingPunct="1"/>
            <a:r>
              <a:rPr lang="en-GB" dirty="0" smtClean="0"/>
              <a:t>Interferences at meteorological radars in 5600 – 5650 MHz (cont.)</a:t>
            </a:r>
          </a:p>
        </p:txBody>
      </p:sp>
      <p:sp>
        <p:nvSpPr>
          <p:cNvPr id="7170" name="Content Placeholder 2"/>
          <p:cNvSpPr>
            <a:spLocks noGrp="1"/>
          </p:cNvSpPr>
          <p:nvPr>
            <p:ph idx="1"/>
          </p:nvPr>
        </p:nvSpPr>
        <p:spPr>
          <a:xfrm>
            <a:off x="457200" y="1752600"/>
            <a:ext cx="8226425" cy="4556720"/>
          </a:xfrm>
        </p:spPr>
        <p:txBody>
          <a:bodyPr/>
          <a:lstStyle/>
          <a:p>
            <a:pPr marL="0" indent="0" eaLnBrk="1" hangingPunct="1">
              <a:buNone/>
            </a:pPr>
            <a:r>
              <a:rPr lang="en-GB" u="sng" dirty="0" smtClean="0">
                <a:solidFill>
                  <a:srgbClr val="002060"/>
                </a:solidFill>
              </a:rPr>
              <a:t>Summary (overview, cont.):</a:t>
            </a:r>
          </a:p>
          <a:p>
            <a:pPr eaLnBrk="1" hangingPunct="1"/>
            <a:r>
              <a:rPr lang="en-US" dirty="0" smtClean="0">
                <a:solidFill>
                  <a:srgbClr val="002060"/>
                </a:solidFill>
              </a:rPr>
              <a:t>The </a:t>
            </a:r>
            <a:r>
              <a:rPr lang="en-US" dirty="0">
                <a:solidFill>
                  <a:srgbClr val="002060"/>
                </a:solidFill>
              </a:rPr>
              <a:t>answers have been mixed regarding the question whether the DFS mechanism of the WAS/RLAN equipment was inactive. The DFS mechanism was either active, inactive or inoperative and the provided information does not allow any conclusion whether the WAS/RLAN equipment was sometimes operated at higher emission levels than permitted under the current </a:t>
            </a:r>
            <a:r>
              <a:rPr lang="en-US" dirty="0" smtClean="0">
                <a:solidFill>
                  <a:srgbClr val="002060"/>
                </a:solidFill>
              </a:rPr>
              <a:t>regulation.</a:t>
            </a:r>
          </a:p>
          <a:p>
            <a:pPr eaLnBrk="1" hangingPunct="1"/>
            <a:r>
              <a:rPr lang="en-US" dirty="0">
                <a:solidFill>
                  <a:srgbClr val="002060"/>
                </a:solidFill>
              </a:rPr>
              <a:t>Interference cases are for the most of it solved by reconfiguration of the WAS/RLAN equipment, e.g. change of operating channel, DFS activation, rebooting or firmware/software upgrades/removal of equipment </a:t>
            </a:r>
            <a:r>
              <a:rPr lang="en-US" dirty="0" smtClean="0">
                <a:solidFill>
                  <a:srgbClr val="002060"/>
                </a:solidFill>
              </a:rPr>
              <a:t>malfunction.</a:t>
            </a:r>
          </a:p>
        </p:txBody>
      </p:sp>
      <p:sp>
        <p:nvSpPr>
          <p:cNvPr id="2" name="Foliennummernplatzhalter 1"/>
          <p:cNvSpPr>
            <a:spLocks noGrp="1"/>
          </p:cNvSpPr>
          <p:nvPr>
            <p:ph type="sldNum" sz="quarter" idx="11"/>
          </p:nvPr>
        </p:nvSpPr>
        <p:spPr/>
        <p:txBody>
          <a:bodyPr/>
          <a:lstStyle/>
          <a:p>
            <a:pPr>
              <a:defRPr/>
            </a:pPr>
            <a:fld id="{9D9030D1-9A54-442E-8EA1-8508DE09B6E8}" type="slidenum">
              <a:rPr lang="en-GB" smtClean="0"/>
              <a:pPr>
                <a:defRPr/>
              </a:pPr>
              <a:t>12</a:t>
            </a:fld>
            <a:endParaRPr lang="en-GB"/>
          </a:p>
        </p:txBody>
      </p:sp>
    </p:spTree>
    <p:extLst>
      <p:ext uri="{BB962C8B-B14F-4D97-AF65-F5344CB8AC3E}">
        <p14:creationId xmlns:p14="http://schemas.microsoft.com/office/powerpoint/2010/main" val="3248056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0" y="912813"/>
            <a:ext cx="9144000" cy="687387"/>
          </a:xfrm>
        </p:spPr>
        <p:txBody>
          <a:bodyPr/>
          <a:lstStyle/>
          <a:p>
            <a:pPr eaLnBrk="1" hangingPunct="1"/>
            <a:r>
              <a:rPr lang="en-GB" dirty="0" smtClean="0"/>
              <a:t>Interferences at meteorological radars in 5600 – 5650 MHz (cont.)</a:t>
            </a:r>
          </a:p>
        </p:txBody>
      </p:sp>
      <p:sp>
        <p:nvSpPr>
          <p:cNvPr id="7170" name="Content Placeholder 2"/>
          <p:cNvSpPr>
            <a:spLocks noGrp="1"/>
          </p:cNvSpPr>
          <p:nvPr>
            <p:ph idx="1"/>
          </p:nvPr>
        </p:nvSpPr>
        <p:spPr>
          <a:xfrm>
            <a:off x="457200" y="1752600"/>
            <a:ext cx="8226425" cy="4556720"/>
          </a:xfrm>
        </p:spPr>
        <p:txBody>
          <a:bodyPr/>
          <a:lstStyle/>
          <a:p>
            <a:pPr marL="0" indent="0" eaLnBrk="1" hangingPunct="1">
              <a:buNone/>
            </a:pPr>
            <a:r>
              <a:rPr lang="en-GB" u="sng" dirty="0" smtClean="0">
                <a:solidFill>
                  <a:srgbClr val="002060"/>
                </a:solidFill>
              </a:rPr>
              <a:t>Summary (overview, cont.):</a:t>
            </a:r>
          </a:p>
          <a:p>
            <a:pPr eaLnBrk="1" hangingPunct="1"/>
            <a:r>
              <a:rPr lang="en-US" dirty="0">
                <a:solidFill>
                  <a:srgbClr val="002060"/>
                </a:solidFill>
              </a:rPr>
              <a:t>There were a considerable number of short-term interference cases according to the </a:t>
            </a:r>
            <a:r>
              <a:rPr lang="en-US" dirty="0" smtClean="0">
                <a:solidFill>
                  <a:srgbClr val="002060"/>
                </a:solidFill>
              </a:rPr>
              <a:t>reporting.</a:t>
            </a:r>
          </a:p>
          <a:p>
            <a:pPr eaLnBrk="1" hangingPunct="1"/>
            <a:r>
              <a:rPr lang="en-US" dirty="0" smtClean="0">
                <a:solidFill>
                  <a:srgbClr val="002060"/>
                </a:solidFill>
              </a:rPr>
              <a:t>Difficult to count, because they </a:t>
            </a:r>
            <a:r>
              <a:rPr lang="en-US" dirty="0">
                <a:solidFill>
                  <a:srgbClr val="002060"/>
                </a:solidFill>
              </a:rPr>
              <a:t>were not reported to </a:t>
            </a:r>
            <a:r>
              <a:rPr lang="en-US" dirty="0" smtClean="0">
                <a:solidFill>
                  <a:srgbClr val="002060"/>
                </a:solidFill>
              </a:rPr>
              <a:t>the relevant administration, </a:t>
            </a:r>
            <a:r>
              <a:rPr lang="en-US" dirty="0">
                <a:solidFill>
                  <a:srgbClr val="002060"/>
                </a:solidFill>
              </a:rPr>
              <a:t>or because they disappeared between the moment </a:t>
            </a:r>
            <a:r>
              <a:rPr lang="en-US" dirty="0" smtClean="0">
                <a:solidFill>
                  <a:srgbClr val="002060"/>
                </a:solidFill>
              </a:rPr>
              <a:t>when </a:t>
            </a:r>
            <a:r>
              <a:rPr lang="en-US" dirty="0">
                <a:solidFill>
                  <a:srgbClr val="002060"/>
                </a:solidFill>
              </a:rPr>
              <a:t>they were identified </a:t>
            </a:r>
            <a:r>
              <a:rPr lang="en-US" dirty="0" smtClean="0">
                <a:solidFill>
                  <a:srgbClr val="002060"/>
                </a:solidFill>
              </a:rPr>
              <a:t>and </a:t>
            </a:r>
            <a:r>
              <a:rPr lang="en-US" dirty="0">
                <a:solidFill>
                  <a:srgbClr val="002060"/>
                </a:solidFill>
              </a:rPr>
              <a:t>the moment in which </a:t>
            </a:r>
            <a:r>
              <a:rPr lang="en-US" dirty="0" smtClean="0">
                <a:solidFill>
                  <a:srgbClr val="002060"/>
                </a:solidFill>
              </a:rPr>
              <a:t>their source could have been identified.</a:t>
            </a:r>
          </a:p>
          <a:p>
            <a:pPr eaLnBrk="1" hangingPunct="1"/>
            <a:r>
              <a:rPr lang="en-US" dirty="0">
                <a:solidFill>
                  <a:srgbClr val="002060"/>
                </a:solidFill>
              </a:rPr>
              <a:t>S</a:t>
            </a:r>
            <a:r>
              <a:rPr lang="en-US" dirty="0" smtClean="0">
                <a:solidFill>
                  <a:srgbClr val="002060"/>
                </a:solidFill>
              </a:rPr>
              <a:t>hort-term </a:t>
            </a:r>
            <a:r>
              <a:rPr lang="en-US" dirty="0">
                <a:solidFill>
                  <a:srgbClr val="002060"/>
                </a:solidFill>
              </a:rPr>
              <a:t>interference cases were mainly caused by emissions of end-user outdoor stations, while long-term interferences were mainly caused by emissions from RLAN access points used for infrastructure </a:t>
            </a:r>
            <a:r>
              <a:rPr lang="en-US" dirty="0" smtClean="0">
                <a:solidFill>
                  <a:srgbClr val="002060"/>
                </a:solidFill>
              </a:rPr>
              <a:t>purposes.</a:t>
            </a:r>
          </a:p>
        </p:txBody>
      </p:sp>
      <p:sp>
        <p:nvSpPr>
          <p:cNvPr id="2" name="Foliennummernplatzhalter 1"/>
          <p:cNvSpPr>
            <a:spLocks noGrp="1"/>
          </p:cNvSpPr>
          <p:nvPr>
            <p:ph type="sldNum" sz="quarter" idx="11"/>
          </p:nvPr>
        </p:nvSpPr>
        <p:spPr/>
        <p:txBody>
          <a:bodyPr/>
          <a:lstStyle/>
          <a:p>
            <a:pPr>
              <a:defRPr/>
            </a:pPr>
            <a:fld id="{9D9030D1-9A54-442E-8EA1-8508DE09B6E8}" type="slidenum">
              <a:rPr lang="en-GB" smtClean="0"/>
              <a:pPr>
                <a:defRPr/>
              </a:pPr>
              <a:t>13</a:t>
            </a:fld>
            <a:endParaRPr lang="en-GB"/>
          </a:p>
        </p:txBody>
      </p:sp>
    </p:spTree>
    <p:extLst>
      <p:ext uri="{BB962C8B-B14F-4D97-AF65-F5344CB8AC3E}">
        <p14:creationId xmlns:p14="http://schemas.microsoft.com/office/powerpoint/2010/main" val="21127963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755576" y="912813"/>
            <a:ext cx="7928049" cy="687387"/>
          </a:xfrm>
        </p:spPr>
        <p:txBody>
          <a:bodyPr/>
          <a:lstStyle/>
          <a:p>
            <a:pPr eaLnBrk="1" hangingPunct="1"/>
            <a:r>
              <a:rPr lang="en-GB" dirty="0" smtClean="0"/>
              <a:t>WRC-19 AI 1.16, CPG</a:t>
            </a:r>
            <a:r>
              <a:rPr lang="en-GB" dirty="0"/>
              <a:t> </a:t>
            </a:r>
            <a:r>
              <a:rPr lang="en-GB" dirty="0" smtClean="0"/>
              <a:t>/ PTD</a:t>
            </a:r>
          </a:p>
        </p:txBody>
      </p:sp>
      <p:sp>
        <p:nvSpPr>
          <p:cNvPr id="7170" name="Content Placeholder 2"/>
          <p:cNvSpPr>
            <a:spLocks noGrp="1"/>
          </p:cNvSpPr>
          <p:nvPr>
            <p:ph idx="1"/>
          </p:nvPr>
        </p:nvSpPr>
        <p:spPr>
          <a:xfrm>
            <a:off x="457200" y="1752600"/>
            <a:ext cx="8226425" cy="4556720"/>
          </a:xfrm>
        </p:spPr>
        <p:txBody>
          <a:bodyPr/>
          <a:lstStyle/>
          <a:p>
            <a:pPr eaLnBrk="1" hangingPunct="1"/>
            <a:r>
              <a:rPr lang="en-GB" u="sng" dirty="0" smtClean="0">
                <a:solidFill>
                  <a:srgbClr val="002060"/>
                </a:solidFill>
              </a:rPr>
              <a:t>5150 - 5250 MHz: </a:t>
            </a:r>
            <a:r>
              <a:rPr lang="en-GB" dirty="0" smtClean="0">
                <a:solidFill>
                  <a:srgbClr val="002060"/>
                </a:solidFill>
              </a:rPr>
              <a:t>current studies show difficulties with incumbent services (aeronautical radionavigation, aeronautical telemetry and MSS feeder links). </a:t>
            </a:r>
          </a:p>
          <a:p>
            <a:pPr eaLnBrk="1" hangingPunct="1"/>
            <a:r>
              <a:rPr lang="en-GB" u="sng" dirty="0" smtClean="0">
                <a:solidFill>
                  <a:srgbClr val="002060"/>
                </a:solidFill>
              </a:rPr>
              <a:t>5250 - 5350 MHz: </a:t>
            </a:r>
            <a:r>
              <a:rPr lang="en-GB" dirty="0" smtClean="0">
                <a:solidFill>
                  <a:srgbClr val="002060"/>
                </a:solidFill>
              </a:rPr>
              <a:t>current studies show difficulties with incumbent services (EESS active (altimeters and </a:t>
            </a:r>
            <a:r>
              <a:rPr lang="en-GB" dirty="0" err="1">
                <a:solidFill>
                  <a:srgbClr val="002060"/>
                </a:solidFill>
              </a:rPr>
              <a:t>s</a:t>
            </a:r>
            <a:r>
              <a:rPr lang="en-GB" dirty="0" err="1" smtClean="0">
                <a:solidFill>
                  <a:srgbClr val="002060"/>
                </a:solidFill>
              </a:rPr>
              <a:t>catterometers</a:t>
            </a:r>
            <a:r>
              <a:rPr lang="en-GB" dirty="0" smtClean="0">
                <a:solidFill>
                  <a:srgbClr val="002060"/>
                </a:solidFill>
              </a:rPr>
              <a:t>), space research service, and radio location service).</a:t>
            </a:r>
          </a:p>
          <a:p>
            <a:pPr eaLnBrk="1" hangingPunct="1"/>
            <a:r>
              <a:rPr lang="en-GB" u="sng" dirty="0" smtClean="0">
                <a:solidFill>
                  <a:srgbClr val="002060"/>
                </a:solidFill>
              </a:rPr>
              <a:t>5350 - 5470 MHz:</a:t>
            </a:r>
            <a:r>
              <a:rPr lang="en-GB" dirty="0" smtClean="0">
                <a:solidFill>
                  <a:srgbClr val="002060"/>
                </a:solidFill>
              </a:rPr>
              <a:t> CEPT supports no change to the RR in this band. Studies showed that sharing would not be feasible. No solution has been identified to protect fast frequency hopping and bi-static radars.</a:t>
            </a:r>
            <a:endParaRPr lang="en-GB" dirty="0">
              <a:solidFill>
                <a:srgbClr val="002060"/>
              </a:solidFill>
            </a:endParaRPr>
          </a:p>
        </p:txBody>
      </p:sp>
      <p:sp>
        <p:nvSpPr>
          <p:cNvPr id="2" name="Foliennummernplatzhalter 1"/>
          <p:cNvSpPr>
            <a:spLocks noGrp="1"/>
          </p:cNvSpPr>
          <p:nvPr>
            <p:ph type="sldNum" sz="quarter" idx="11"/>
          </p:nvPr>
        </p:nvSpPr>
        <p:spPr/>
        <p:txBody>
          <a:bodyPr/>
          <a:lstStyle/>
          <a:p>
            <a:pPr>
              <a:defRPr/>
            </a:pPr>
            <a:fld id="{9D9030D1-9A54-442E-8EA1-8508DE09B6E8}" type="slidenum">
              <a:rPr lang="en-GB" smtClean="0"/>
              <a:pPr>
                <a:defRPr/>
              </a:pPr>
              <a:t>14</a:t>
            </a:fld>
            <a:endParaRPr lang="en-GB"/>
          </a:p>
        </p:txBody>
      </p:sp>
    </p:spTree>
    <p:extLst>
      <p:ext uri="{BB962C8B-B14F-4D97-AF65-F5344CB8AC3E}">
        <p14:creationId xmlns:p14="http://schemas.microsoft.com/office/powerpoint/2010/main" val="22455569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755576" y="912813"/>
            <a:ext cx="7928049" cy="687387"/>
          </a:xfrm>
        </p:spPr>
        <p:txBody>
          <a:bodyPr/>
          <a:lstStyle/>
          <a:p>
            <a:pPr eaLnBrk="1" hangingPunct="1"/>
            <a:r>
              <a:rPr lang="it-IT" dirty="0"/>
              <a:t>WRC-19 AI 1.16, CPG / </a:t>
            </a:r>
            <a:r>
              <a:rPr lang="it-IT" dirty="0" smtClean="0"/>
              <a:t>PTD (cont.)</a:t>
            </a:r>
            <a:endParaRPr lang="en-GB" dirty="0" smtClean="0"/>
          </a:p>
        </p:txBody>
      </p:sp>
      <p:sp>
        <p:nvSpPr>
          <p:cNvPr id="7170" name="Content Placeholder 2"/>
          <p:cNvSpPr>
            <a:spLocks noGrp="1"/>
          </p:cNvSpPr>
          <p:nvPr>
            <p:ph idx="1"/>
          </p:nvPr>
        </p:nvSpPr>
        <p:spPr>
          <a:xfrm>
            <a:off x="457200" y="1752600"/>
            <a:ext cx="8226425" cy="4556720"/>
          </a:xfrm>
        </p:spPr>
        <p:txBody>
          <a:bodyPr/>
          <a:lstStyle/>
          <a:p>
            <a:pPr eaLnBrk="1" hangingPunct="1"/>
            <a:r>
              <a:rPr lang="en-US" u="sng" dirty="0" smtClean="0">
                <a:solidFill>
                  <a:srgbClr val="002060"/>
                </a:solidFill>
              </a:rPr>
              <a:t>5725 - 5850 MHz: </a:t>
            </a:r>
            <a:r>
              <a:rPr lang="en-US" dirty="0" smtClean="0">
                <a:solidFill>
                  <a:srgbClr val="002060"/>
                </a:solidFill>
              </a:rPr>
              <a:t>CEPT will take into account compatibility studies between RLAN and specific applications such as road tolling. </a:t>
            </a:r>
          </a:p>
          <a:p>
            <a:pPr eaLnBrk="1" hangingPunct="1"/>
            <a:r>
              <a:rPr lang="en-US" u="sng" dirty="0" smtClean="0">
                <a:solidFill>
                  <a:srgbClr val="002060"/>
                </a:solidFill>
              </a:rPr>
              <a:t>5850 - 5925 MHz:</a:t>
            </a:r>
            <a:r>
              <a:rPr lang="en-US" dirty="0" smtClean="0">
                <a:solidFill>
                  <a:srgbClr val="002060"/>
                </a:solidFill>
              </a:rPr>
              <a:t> current studies have shown difficulties in achieving co-existence with incumbent services (FSS space station receivers) and existing applications under the mobile service such as ITS (including urban rail).</a:t>
            </a:r>
            <a:endParaRPr lang="en-GB" dirty="0" smtClean="0">
              <a:solidFill>
                <a:srgbClr val="002060"/>
              </a:solidFill>
            </a:endParaRPr>
          </a:p>
        </p:txBody>
      </p:sp>
      <p:sp>
        <p:nvSpPr>
          <p:cNvPr id="2" name="Foliennummernplatzhalter 1"/>
          <p:cNvSpPr>
            <a:spLocks noGrp="1"/>
          </p:cNvSpPr>
          <p:nvPr>
            <p:ph type="sldNum" sz="quarter" idx="11"/>
          </p:nvPr>
        </p:nvSpPr>
        <p:spPr/>
        <p:txBody>
          <a:bodyPr/>
          <a:lstStyle/>
          <a:p>
            <a:pPr>
              <a:defRPr/>
            </a:pPr>
            <a:fld id="{9D9030D1-9A54-442E-8EA1-8508DE09B6E8}" type="slidenum">
              <a:rPr lang="en-GB" smtClean="0"/>
              <a:pPr>
                <a:defRPr/>
              </a:pPr>
              <a:t>15</a:t>
            </a:fld>
            <a:endParaRPr lang="en-GB"/>
          </a:p>
        </p:txBody>
      </p:sp>
    </p:spTree>
    <p:extLst>
      <p:ext uri="{BB962C8B-B14F-4D97-AF65-F5344CB8AC3E}">
        <p14:creationId xmlns:p14="http://schemas.microsoft.com/office/powerpoint/2010/main" val="7830982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5292080" y="912813"/>
            <a:ext cx="3391545" cy="687387"/>
          </a:xfrm>
        </p:spPr>
        <p:txBody>
          <a:bodyPr/>
          <a:lstStyle/>
          <a:p>
            <a:pPr eaLnBrk="1" hangingPunct="1"/>
            <a:r>
              <a:rPr lang="en-GB" dirty="0" smtClean="0"/>
              <a:t>Finally..</a:t>
            </a:r>
          </a:p>
        </p:txBody>
      </p:sp>
      <p:sp>
        <p:nvSpPr>
          <p:cNvPr id="7170" name="Content Placeholder 2"/>
          <p:cNvSpPr>
            <a:spLocks noGrp="1"/>
          </p:cNvSpPr>
          <p:nvPr>
            <p:ph idx="1"/>
          </p:nvPr>
        </p:nvSpPr>
        <p:spPr>
          <a:xfrm>
            <a:off x="179512" y="1628800"/>
            <a:ext cx="8964488" cy="5229200"/>
          </a:xfrm>
        </p:spPr>
        <p:txBody>
          <a:bodyPr/>
          <a:lstStyle/>
          <a:p>
            <a:pPr marL="0" indent="0" eaLnBrk="1" hangingPunct="1">
              <a:buNone/>
            </a:pPr>
            <a:endParaRPr lang="en-GB" dirty="0">
              <a:solidFill>
                <a:srgbClr val="002060"/>
              </a:solidFill>
            </a:endParaRPr>
          </a:p>
          <a:p>
            <a:pPr marL="0" indent="0" algn="ctr" eaLnBrk="1" hangingPunct="1">
              <a:buNone/>
            </a:pPr>
            <a:r>
              <a:rPr lang="en-GB" sz="4400" dirty="0" smtClean="0">
                <a:solidFill>
                  <a:srgbClr val="002060"/>
                </a:solidFill>
              </a:rPr>
              <a:t>Thank you very much</a:t>
            </a:r>
            <a:br>
              <a:rPr lang="en-GB" sz="4400" dirty="0" smtClean="0">
                <a:solidFill>
                  <a:srgbClr val="002060"/>
                </a:solidFill>
              </a:rPr>
            </a:br>
            <a:endParaRPr lang="en-GB" sz="4400" dirty="0" smtClean="0">
              <a:solidFill>
                <a:srgbClr val="002060"/>
              </a:solidFill>
            </a:endParaRPr>
          </a:p>
          <a:p>
            <a:pPr marL="0" indent="0" algn="ctr" eaLnBrk="1" hangingPunct="1">
              <a:buNone/>
            </a:pPr>
            <a:r>
              <a:rPr lang="en-GB" dirty="0" smtClean="0">
                <a:solidFill>
                  <a:srgbClr val="002060"/>
                </a:solidFill>
              </a:rPr>
              <a:t>Further </a:t>
            </a:r>
            <a:r>
              <a:rPr lang="en-GB" dirty="0">
                <a:solidFill>
                  <a:srgbClr val="002060"/>
                </a:solidFill>
              </a:rPr>
              <a:t>information </a:t>
            </a:r>
            <a:r>
              <a:rPr lang="en-GB" dirty="0" smtClean="0">
                <a:solidFill>
                  <a:srgbClr val="002060"/>
                </a:solidFill>
              </a:rPr>
              <a:t>on:</a:t>
            </a:r>
            <a:br>
              <a:rPr lang="en-GB" dirty="0" smtClean="0">
                <a:solidFill>
                  <a:srgbClr val="002060"/>
                </a:solidFill>
              </a:rPr>
            </a:br>
            <a:r>
              <a:rPr lang="en-GB" dirty="0" smtClean="0">
                <a:solidFill>
                  <a:srgbClr val="002060"/>
                </a:solidFill>
                <a:hlinkClick r:id="rId3"/>
              </a:rPr>
              <a:t>www.cept.org/ecc</a:t>
            </a:r>
            <a:endParaRPr lang="en-GB" dirty="0" smtClean="0">
              <a:solidFill>
                <a:srgbClr val="002060"/>
              </a:solidFill>
            </a:endParaRPr>
          </a:p>
        </p:txBody>
      </p:sp>
      <p:sp>
        <p:nvSpPr>
          <p:cNvPr id="2" name="Foliennummernplatzhalter 1"/>
          <p:cNvSpPr>
            <a:spLocks noGrp="1"/>
          </p:cNvSpPr>
          <p:nvPr>
            <p:ph type="sldNum" sz="quarter" idx="11"/>
          </p:nvPr>
        </p:nvSpPr>
        <p:spPr/>
        <p:txBody>
          <a:bodyPr/>
          <a:lstStyle/>
          <a:p>
            <a:pPr>
              <a:defRPr/>
            </a:pPr>
            <a:fld id="{9D9030D1-9A54-442E-8EA1-8508DE09B6E8}" type="slidenum">
              <a:rPr lang="en-GB" smtClean="0"/>
              <a:pPr>
                <a:defRPr/>
              </a:pPr>
              <a:t>16</a:t>
            </a:fld>
            <a:endParaRPr lang="en-GB"/>
          </a:p>
        </p:txBody>
      </p:sp>
    </p:spTree>
    <p:extLst>
      <p:ext uri="{BB962C8B-B14F-4D97-AF65-F5344CB8AC3E}">
        <p14:creationId xmlns:p14="http://schemas.microsoft.com/office/powerpoint/2010/main" val="7482253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755576" y="912813"/>
            <a:ext cx="7928049" cy="687387"/>
          </a:xfrm>
        </p:spPr>
        <p:txBody>
          <a:bodyPr/>
          <a:lstStyle/>
          <a:p>
            <a:pPr eaLnBrk="1" hangingPunct="1"/>
            <a:r>
              <a:rPr lang="en-GB" dirty="0" smtClean="0"/>
              <a:t>Ongoing activities within CEPT/ECC on WAS/RLAN</a:t>
            </a:r>
          </a:p>
        </p:txBody>
      </p:sp>
      <p:sp>
        <p:nvSpPr>
          <p:cNvPr id="7170" name="Content Placeholder 2"/>
          <p:cNvSpPr>
            <a:spLocks noGrp="1"/>
          </p:cNvSpPr>
          <p:nvPr>
            <p:ph idx="1"/>
          </p:nvPr>
        </p:nvSpPr>
        <p:spPr>
          <a:xfrm>
            <a:off x="457200" y="1752600"/>
            <a:ext cx="8226425" cy="4556720"/>
          </a:xfrm>
        </p:spPr>
        <p:txBody>
          <a:bodyPr/>
          <a:lstStyle/>
          <a:p>
            <a:pPr marL="0" indent="0" eaLnBrk="1" hangingPunct="1">
              <a:buNone/>
            </a:pPr>
            <a:endParaRPr lang="en-GB" dirty="0" smtClean="0">
              <a:solidFill>
                <a:srgbClr val="002060"/>
              </a:solidFill>
            </a:endParaRPr>
          </a:p>
          <a:p>
            <a:pPr marL="0" indent="0" eaLnBrk="1" hangingPunct="1">
              <a:buNone/>
            </a:pPr>
            <a:r>
              <a:rPr lang="en-GB" u="sng" dirty="0" smtClean="0">
                <a:solidFill>
                  <a:srgbClr val="002060"/>
                </a:solidFill>
              </a:rPr>
              <a:t>Overview:</a:t>
            </a:r>
            <a:r>
              <a:rPr lang="en-GB" dirty="0" smtClean="0">
                <a:solidFill>
                  <a:srgbClr val="002060"/>
                </a:solidFill>
              </a:rPr>
              <a:t/>
            </a:r>
            <a:br>
              <a:rPr lang="en-GB" dirty="0" smtClean="0">
                <a:solidFill>
                  <a:srgbClr val="002060"/>
                </a:solidFill>
              </a:rPr>
            </a:br>
            <a:endParaRPr lang="en-GB" dirty="0" smtClean="0">
              <a:solidFill>
                <a:srgbClr val="002060"/>
              </a:solidFill>
            </a:endParaRPr>
          </a:p>
          <a:p>
            <a:pPr eaLnBrk="1" hangingPunct="1"/>
            <a:r>
              <a:rPr lang="en-GB" dirty="0">
                <a:solidFill>
                  <a:srgbClr val="002060"/>
                </a:solidFill>
              </a:rPr>
              <a:t>RLAN related </a:t>
            </a:r>
            <a:r>
              <a:rPr lang="en-GB" dirty="0" smtClean="0">
                <a:solidFill>
                  <a:srgbClr val="002060"/>
                </a:solidFill>
              </a:rPr>
              <a:t>topics</a:t>
            </a:r>
          </a:p>
          <a:p>
            <a:pPr eaLnBrk="1" hangingPunct="1"/>
            <a:r>
              <a:rPr lang="en-GB" dirty="0">
                <a:solidFill>
                  <a:srgbClr val="002060"/>
                </a:solidFill>
              </a:rPr>
              <a:t>RLANs operating in </a:t>
            </a:r>
            <a:r>
              <a:rPr lang="en-GB" dirty="0" smtClean="0">
                <a:solidFill>
                  <a:srgbClr val="002060"/>
                </a:solidFill>
              </a:rPr>
              <a:t>vehicles</a:t>
            </a:r>
          </a:p>
          <a:p>
            <a:pPr eaLnBrk="1" hangingPunct="1"/>
            <a:r>
              <a:rPr lang="en-GB" dirty="0">
                <a:solidFill>
                  <a:srgbClr val="002060"/>
                </a:solidFill>
              </a:rPr>
              <a:t>WAS/RLAN in 5925 – 6425 </a:t>
            </a:r>
            <a:r>
              <a:rPr lang="en-GB" dirty="0" smtClean="0">
                <a:solidFill>
                  <a:srgbClr val="002060"/>
                </a:solidFill>
              </a:rPr>
              <a:t>MHz</a:t>
            </a:r>
          </a:p>
          <a:p>
            <a:pPr eaLnBrk="1" hangingPunct="1"/>
            <a:r>
              <a:rPr lang="en-US" dirty="0">
                <a:solidFill>
                  <a:srgbClr val="002060"/>
                </a:solidFill>
              </a:rPr>
              <a:t>Interferences at meteorological radars in 5600 – 5650 </a:t>
            </a:r>
            <a:r>
              <a:rPr lang="en-US" dirty="0" smtClean="0">
                <a:solidFill>
                  <a:srgbClr val="002060"/>
                </a:solidFill>
              </a:rPr>
              <a:t>MHz caused by 5 GHz WAS/RLAN</a:t>
            </a:r>
          </a:p>
          <a:p>
            <a:pPr eaLnBrk="1" hangingPunct="1"/>
            <a:r>
              <a:rPr lang="it-IT" dirty="0">
                <a:solidFill>
                  <a:srgbClr val="002060"/>
                </a:solidFill>
              </a:rPr>
              <a:t>WRC-19 AI 1.16, CPG / PTD</a:t>
            </a:r>
            <a:endParaRPr lang="en-GB" dirty="0" smtClean="0">
              <a:solidFill>
                <a:srgbClr val="002060"/>
              </a:solidFill>
            </a:endParaRPr>
          </a:p>
        </p:txBody>
      </p:sp>
      <p:sp>
        <p:nvSpPr>
          <p:cNvPr id="2" name="Foliennummernplatzhalter 1"/>
          <p:cNvSpPr>
            <a:spLocks noGrp="1"/>
          </p:cNvSpPr>
          <p:nvPr>
            <p:ph type="sldNum" sz="quarter" idx="11"/>
          </p:nvPr>
        </p:nvSpPr>
        <p:spPr/>
        <p:txBody>
          <a:bodyPr/>
          <a:lstStyle/>
          <a:p>
            <a:pPr>
              <a:defRPr/>
            </a:pPr>
            <a:fld id="{9D9030D1-9A54-442E-8EA1-8508DE09B6E8}" type="slidenum">
              <a:rPr lang="en-GB" smtClean="0"/>
              <a:pPr>
                <a:defRPr/>
              </a:pPr>
              <a:t>2</a:t>
            </a:fld>
            <a:endParaRPr lang="en-GB"/>
          </a:p>
        </p:txBody>
      </p:sp>
    </p:spTree>
    <p:extLst>
      <p:ext uri="{BB962C8B-B14F-4D97-AF65-F5344CB8AC3E}">
        <p14:creationId xmlns:p14="http://schemas.microsoft.com/office/powerpoint/2010/main" val="20591459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755576" y="912813"/>
            <a:ext cx="7928049" cy="687387"/>
          </a:xfrm>
        </p:spPr>
        <p:txBody>
          <a:bodyPr/>
          <a:lstStyle/>
          <a:p>
            <a:pPr eaLnBrk="1" hangingPunct="1"/>
            <a:r>
              <a:rPr lang="en-GB" dirty="0" smtClean="0"/>
              <a:t>RLAN related topics</a:t>
            </a:r>
          </a:p>
        </p:txBody>
      </p:sp>
      <p:sp>
        <p:nvSpPr>
          <p:cNvPr id="7170" name="Content Placeholder 2"/>
          <p:cNvSpPr>
            <a:spLocks noGrp="1"/>
          </p:cNvSpPr>
          <p:nvPr>
            <p:ph idx="1"/>
          </p:nvPr>
        </p:nvSpPr>
        <p:spPr>
          <a:xfrm>
            <a:off x="457200" y="1752600"/>
            <a:ext cx="8226425" cy="4556720"/>
          </a:xfrm>
        </p:spPr>
        <p:txBody>
          <a:bodyPr/>
          <a:lstStyle/>
          <a:p>
            <a:pPr marL="0" indent="0" eaLnBrk="1" hangingPunct="1">
              <a:buNone/>
            </a:pPr>
            <a:r>
              <a:rPr lang="en-GB" dirty="0" smtClean="0">
                <a:solidFill>
                  <a:srgbClr val="002060"/>
                </a:solidFill>
              </a:rPr>
              <a:t>ECC </a:t>
            </a:r>
            <a:r>
              <a:rPr lang="en-GB" dirty="0">
                <a:solidFill>
                  <a:srgbClr val="002060"/>
                </a:solidFill>
              </a:rPr>
              <a:t>website (topics</a:t>
            </a:r>
            <a:r>
              <a:rPr lang="en-GB" dirty="0" smtClean="0">
                <a:solidFill>
                  <a:srgbClr val="002060"/>
                </a:solidFill>
              </a:rPr>
              <a:t>): </a:t>
            </a:r>
            <a:r>
              <a:rPr lang="en-GB" dirty="0" smtClean="0">
                <a:solidFill>
                  <a:srgbClr val="002060"/>
                </a:solidFill>
                <a:hlinkClick r:id="rId3"/>
              </a:rPr>
              <a:t>https</a:t>
            </a:r>
            <a:r>
              <a:rPr lang="en-GB" dirty="0">
                <a:solidFill>
                  <a:srgbClr val="002060"/>
                </a:solidFill>
                <a:hlinkClick r:id="rId3"/>
              </a:rPr>
              <a:t>://</a:t>
            </a:r>
            <a:r>
              <a:rPr lang="en-GB" dirty="0" smtClean="0">
                <a:solidFill>
                  <a:srgbClr val="002060"/>
                </a:solidFill>
                <a:hlinkClick r:id="rId3"/>
              </a:rPr>
              <a:t>cept.org/ecc/topics/wireless-access-systems-and-radiolan-wasrlan</a:t>
            </a:r>
            <a:r>
              <a:rPr lang="en-GB" dirty="0" smtClean="0">
                <a:solidFill>
                  <a:srgbClr val="002060"/>
                </a:solidFill>
              </a:rPr>
              <a:t> </a:t>
            </a:r>
            <a:endParaRPr lang="en-GB" dirty="0">
              <a:solidFill>
                <a:srgbClr val="002060"/>
              </a:solidFill>
            </a:endParaRPr>
          </a:p>
          <a:p>
            <a:pPr eaLnBrk="1" hangingPunct="1"/>
            <a:endParaRPr lang="en-GB" dirty="0" smtClean="0">
              <a:solidFill>
                <a:srgbClr val="002060"/>
              </a:solidFill>
            </a:endParaRPr>
          </a:p>
        </p:txBody>
      </p:sp>
      <p:sp>
        <p:nvSpPr>
          <p:cNvPr id="2" name="Foliennummernplatzhalter 1"/>
          <p:cNvSpPr>
            <a:spLocks noGrp="1"/>
          </p:cNvSpPr>
          <p:nvPr>
            <p:ph type="sldNum" sz="quarter" idx="11"/>
          </p:nvPr>
        </p:nvSpPr>
        <p:spPr/>
        <p:txBody>
          <a:bodyPr/>
          <a:lstStyle/>
          <a:p>
            <a:pPr>
              <a:defRPr/>
            </a:pPr>
            <a:fld id="{9D9030D1-9A54-442E-8EA1-8508DE09B6E8}" type="slidenum">
              <a:rPr lang="en-GB" smtClean="0"/>
              <a:pPr>
                <a:defRPr/>
              </a:pPr>
              <a:t>3</a:t>
            </a:fld>
            <a:endParaRPr lang="en-GB"/>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2924944"/>
            <a:ext cx="8044217" cy="33291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768723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755576" y="912813"/>
            <a:ext cx="7928049" cy="687387"/>
          </a:xfrm>
        </p:spPr>
        <p:txBody>
          <a:bodyPr/>
          <a:lstStyle/>
          <a:p>
            <a:pPr eaLnBrk="1" hangingPunct="1"/>
            <a:r>
              <a:rPr lang="en-GB" dirty="0"/>
              <a:t>RLANs operating in vehicles</a:t>
            </a:r>
            <a:endParaRPr lang="en-GB" dirty="0" smtClean="0"/>
          </a:p>
        </p:txBody>
      </p:sp>
      <p:sp>
        <p:nvSpPr>
          <p:cNvPr id="7170" name="Content Placeholder 2"/>
          <p:cNvSpPr>
            <a:spLocks noGrp="1"/>
          </p:cNvSpPr>
          <p:nvPr>
            <p:ph idx="1"/>
          </p:nvPr>
        </p:nvSpPr>
        <p:spPr>
          <a:xfrm>
            <a:off x="457200" y="1752600"/>
            <a:ext cx="8226425" cy="4556720"/>
          </a:xfrm>
        </p:spPr>
        <p:txBody>
          <a:bodyPr/>
          <a:lstStyle/>
          <a:p>
            <a:pPr marL="0" indent="0" eaLnBrk="1" hangingPunct="1">
              <a:buNone/>
            </a:pPr>
            <a:r>
              <a:rPr lang="en-GB" dirty="0" smtClean="0">
                <a:solidFill>
                  <a:srgbClr val="002060"/>
                </a:solidFill>
              </a:rPr>
              <a:t>Explanatory </a:t>
            </a:r>
            <a:r>
              <a:rPr lang="en-GB" dirty="0">
                <a:solidFill>
                  <a:srgbClr val="002060"/>
                </a:solidFill>
              </a:rPr>
              <a:t>paper: </a:t>
            </a:r>
            <a:r>
              <a:rPr lang="en-GB" dirty="0">
                <a:solidFill>
                  <a:srgbClr val="002060"/>
                </a:solidFill>
                <a:hlinkClick r:id="rId3"/>
              </a:rPr>
              <a:t>http://</a:t>
            </a:r>
            <a:r>
              <a:rPr lang="en-GB" dirty="0" smtClean="0">
                <a:solidFill>
                  <a:srgbClr val="002060"/>
                </a:solidFill>
                <a:hlinkClick r:id="rId3"/>
              </a:rPr>
              <a:t>www.efis.dk/documents/44659</a:t>
            </a:r>
            <a:r>
              <a:rPr lang="en-GB" dirty="0" smtClean="0">
                <a:solidFill>
                  <a:srgbClr val="002060"/>
                </a:solidFill>
              </a:rPr>
              <a:t> </a:t>
            </a:r>
          </a:p>
          <a:p>
            <a:pPr eaLnBrk="1" hangingPunct="1"/>
            <a:endParaRPr lang="en-GB" dirty="0" smtClean="0">
              <a:solidFill>
                <a:srgbClr val="002060"/>
              </a:solidFill>
            </a:endParaRPr>
          </a:p>
        </p:txBody>
      </p:sp>
      <p:sp>
        <p:nvSpPr>
          <p:cNvPr id="2" name="Foliennummernplatzhalter 1"/>
          <p:cNvSpPr>
            <a:spLocks noGrp="1"/>
          </p:cNvSpPr>
          <p:nvPr>
            <p:ph type="sldNum" sz="quarter" idx="11"/>
          </p:nvPr>
        </p:nvSpPr>
        <p:spPr/>
        <p:txBody>
          <a:bodyPr/>
          <a:lstStyle/>
          <a:p>
            <a:pPr>
              <a:defRPr/>
            </a:pPr>
            <a:fld id="{9D9030D1-9A54-442E-8EA1-8508DE09B6E8}" type="slidenum">
              <a:rPr lang="en-GB" smtClean="0"/>
              <a:pPr>
                <a:defRPr/>
              </a:pPr>
              <a:t>4</a:t>
            </a:fld>
            <a:endParaRPr lang="en-GB"/>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2204864"/>
            <a:ext cx="8247627" cy="44594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114291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755576" y="912813"/>
            <a:ext cx="7928049" cy="687387"/>
          </a:xfrm>
        </p:spPr>
        <p:txBody>
          <a:bodyPr/>
          <a:lstStyle/>
          <a:p>
            <a:pPr eaLnBrk="1" hangingPunct="1"/>
            <a:r>
              <a:rPr lang="en-GB" dirty="0"/>
              <a:t>RLANs operating in </a:t>
            </a:r>
            <a:r>
              <a:rPr lang="en-GB" dirty="0" smtClean="0"/>
              <a:t>vehicles (cont.)</a:t>
            </a:r>
          </a:p>
        </p:txBody>
      </p:sp>
      <p:sp>
        <p:nvSpPr>
          <p:cNvPr id="7170" name="Content Placeholder 2"/>
          <p:cNvSpPr>
            <a:spLocks noGrp="1"/>
          </p:cNvSpPr>
          <p:nvPr>
            <p:ph idx="1"/>
          </p:nvPr>
        </p:nvSpPr>
        <p:spPr>
          <a:xfrm>
            <a:off x="457200" y="1752600"/>
            <a:ext cx="8226425" cy="4556720"/>
          </a:xfrm>
        </p:spPr>
        <p:txBody>
          <a:bodyPr/>
          <a:lstStyle/>
          <a:p>
            <a:pPr eaLnBrk="1" hangingPunct="1"/>
            <a:r>
              <a:rPr lang="en-GB" dirty="0" smtClean="0">
                <a:solidFill>
                  <a:srgbClr val="002060"/>
                </a:solidFill>
              </a:rPr>
              <a:t>CEPT SRD regulation within 5725 - 5875 MHz overlaps with the U-NII-3 regulation (up to 5825 MHz (centre frequency)). It is not known whether up to now a European mode has been implemented in the RLAN user equipment such as Smartphones, Tablets etc. which would enable channels 149 to 165 (centre frequencies from 5745 to 5825 MHz) for operation at maximum 25 mW e.i.r.p.</a:t>
            </a:r>
          </a:p>
          <a:p>
            <a:pPr eaLnBrk="1" hangingPunct="1"/>
            <a:r>
              <a:rPr lang="en-GB" dirty="0" smtClean="0">
                <a:solidFill>
                  <a:srgbClr val="002060"/>
                </a:solidFill>
              </a:rPr>
              <a:t>Within CEPT road tolling systems operate in the band 5795 - 5815 MHz. Technical investigations about SRD usage in cars equipped with 5.8 GHz road toll equipment, RLAN use based on the 5.8 GHz non-specific SRD regulation (25 mW e.i.r.p.), as well as co-channel ITS communications (5855 - 5875 MHz) are ongoing.</a:t>
            </a:r>
          </a:p>
        </p:txBody>
      </p:sp>
      <p:sp>
        <p:nvSpPr>
          <p:cNvPr id="2" name="Foliennummernplatzhalter 1"/>
          <p:cNvSpPr>
            <a:spLocks noGrp="1"/>
          </p:cNvSpPr>
          <p:nvPr>
            <p:ph type="sldNum" sz="quarter" idx="11"/>
          </p:nvPr>
        </p:nvSpPr>
        <p:spPr/>
        <p:txBody>
          <a:bodyPr/>
          <a:lstStyle/>
          <a:p>
            <a:pPr>
              <a:defRPr/>
            </a:pPr>
            <a:fld id="{9D9030D1-9A54-442E-8EA1-8508DE09B6E8}" type="slidenum">
              <a:rPr lang="en-GB" smtClean="0"/>
              <a:pPr>
                <a:defRPr/>
              </a:pPr>
              <a:t>5</a:t>
            </a:fld>
            <a:endParaRPr lang="en-GB"/>
          </a:p>
        </p:txBody>
      </p:sp>
    </p:spTree>
    <p:extLst>
      <p:ext uri="{BB962C8B-B14F-4D97-AF65-F5344CB8AC3E}">
        <p14:creationId xmlns:p14="http://schemas.microsoft.com/office/powerpoint/2010/main" val="21770000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755576" y="912813"/>
            <a:ext cx="7928049" cy="687387"/>
          </a:xfrm>
        </p:spPr>
        <p:txBody>
          <a:bodyPr/>
          <a:lstStyle/>
          <a:p>
            <a:pPr eaLnBrk="1" hangingPunct="1"/>
            <a:r>
              <a:rPr lang="en-GB" dirty="0" smtClean="0"/>
              <a:t>WAS/RLAN in 5925 – 6425 MHz</a:t>
            </a:r>
          </a:p>
        </p:txBody>
      </p:sp>
      <p:sp>
        <p:nvSpPr>
          <p:cNvPr id="7170" name="Content Placeholder 2"/>
          <p:cNvSpPr>
            <a:spLocks noGrp="1"/>
          </p:cNvSpPr>
          <p:nvPr>
            <p:ph idx="1"/>
          </p:nvPr>
        </p:nvSpPr>
        <p:spPr>
          <a:xfrm>
            <a:off x="457200" y="1752600"/>
            <a:ext cx="8226425" cy="4556720"/>
          </a:xfrm>
        </p:spPr>
        <p:txBody>
          <a:bodyPr/>
          <a:lstStyle/>
          <a:p>
            <a:pPr eaLnBrk="1" hangingPunct="1"/>
            <a:r>
              <a:rPr lang="en-GB" dirty="0" smtClean="0">
                <a:solidFill>
                  <a:srgbClr val="002060"/>
                </a:solidFill>
              </a:rPr>
              <a:t>ECC#44 in March 2017 (Dublin) agreed on Work Item FM_52 (now Work Item </a:t>
            </a:r>
            <a:r>
              <a:rPr lang="en-GB" dirty="0" smtClean="0">
                <a:solidFill>
                  <a:srgbClr val="002060"/>
                </a:solidFill>
                <a:hlinkClick r:id="rId3"/>
              </a:rPr>
              <a:t>FM57_01</a:t>
            </a:r>
            <a:r>
              <a:rPr lang="en-GB" dirty="0" smtClean="0">
                <a:solidFill>
                  <a:srgbClr val="002060"/>
                </a:solidFill>
              </a:rPr>
              <a:t>): </a:t>
            </a:r>
            <a:r>
              <a:rPr lang="en-GB" sz="2000" dirty="0" smtClean="0">
                <a:solidFill>
                  <a:srgbClr val="002060"/>
                </a:solidFill>
              </a:rPr>
              <a:t>“Develop an ECC Report on the technical and regulatory feasibility of the harmonised introduction of low power wireless access systems (including RLAN) in the band 5925 - 6425 MHz under a non-protected basis and ensuring certainty for continued operation, development and protection of existing primary services (FSS, FS) taking into account RR 5.440 and 5.458.</a:t>
            </a:r>
            <a:r>
              <a:rPr lang="en-US" sz="2000" dirty="0" smtClean="0">
                <a:solidFill>
                  <a:srgbClr val="002060"/>
                </a:solidFill>
              </a:rPr>
              <a:t>”</a:t>
            </a:r>
            <a:endParaRPr lang="en-GB" sz="2000" dirty="0" smtClean="0">
              <a:solidFill>
                <a:srgbClr val="002060"/>
              </a:solidFill>
            </a:endParaRPr>
          </a:p>
          <a:p>
            <a:pPr eaLnBrk="1" hangingPunct="1"/>
            <a:r>
              <a:rPr lang="en-GB" dirty="0" smtClean="0">
                <a:solidFill>
                  <a:srgbClr val="002060"/>
                </a:solidFill>
              </a:rPr>
              <a:t>WG FM #88 in May 2017 (Dublin) asked WG SE to carry out compatibility and </a:t>
            </a:r>
            <a:r>
              <a:rPr lang="en-GB" dirty="0">
                <a:solidFill>
                  <a:srgbClr val="002060"/>
                </a:solidFill>
              </a:rPr>
              <a:t>sharing studies </a:t>
            </a:r>
            <a:r>
              <a:rPr lang="en-GB" dirty="0" smtClean="0">
                <a:solidFill>
                  <a:srgbClr val="002060"/>
                </a:solidFill>
              </a:rPr>
              <a:t>(Doc. </a:t>
            </a:r>
            <a:r>
              <a:rPr lang="en-GB" dirty="0" smtClean="0">
                <a:solidFill>
                  <a:srgbClr val="002060"/>
                </a:solidFill>
                <a:hlinkClick r:id="rId4"/>
              </a:rPr>
              <a:t>FM(17)127 </a:t>
            </a:r>
            <a:r>
              <a:rPr lang="en-GB" dirty="0">
                <a:solidFill>
                  <a:srgbClr val="002060"/>
                </a:solidFill>
                <a:hlinkClick r:id="rId4"/>
              </a:rPr>
              <a:t>– Annex </a:t>
            </a:r>
            <a:r>
              <a:rPr lang="en-GB" dirty="0" smtClean="0">
                <a:solidFill>
                  <a:srgbClr val="002060"/>
                </a:solidFill>
                <a:hlinkClick r:id="rId4"/>
              </a:rPr>
              <a:t>38</a:t>
            </a:r>
            <a:r>
              <a:rPr lang="en-GB" dirty="0" smtClean="0">
                <a:solidFill>
                  <a:srgbClr val="002060"/>
                </a:solidFill>
              </a:rPr>
              <a:t>).</a:t>
            </a:r>
          </a:p>
          <a:p>
            <a:pPr eaLnBrk="1" hangingPunct="1"/>
            <a:r>
              <a:rPr lang="en-GB" dirty="0" smtClean="0">
                <a:solidFill>
                  <a:srgbClr val="002060"/>
                </a:solidFill>
              </a:rPr>
              <a:t>WG FM #89 in October 2017 (Zagreb) provided additional information to WG SE (Doc. </a:t>
            </a:r>
            <a:r>
              <a:rPr lang="en-GB" dirty="0" smtClean="0">
                <a:solidFill>
                  <a:srgbClr val="002060"/>
                </a:solidFill>
                <a:hlinkClick r:id="rId5"/>
              </a:rPr>
              <a:t>FM(17)177 – Annex 19</a:t>
            </a:r>
            <a:r>
              <a:rPr lang="en-GB" dirty="0" smtClean="0">
                <a:solidFill>
                  <a:srgbClr val="002060"/>
                </a:solidFill>
              </a:rPr>
              <a:t>).</a:t>
            </a:r>
          </a:p>
        </p:txBody>
      </p:sp>
      <p:sp>
        <p:nvSpPr>
          <p:cNvPr id="2" name="Foliennummernplatzhalter 1"/>
          <p:cNvSpPr>
            <a:spLocks noGrp="1"/>
          </p:cNvSpPr>
          <p:nvPr>
            <p:ph type="sldNum" sz="quarter" idx="11"/>
          </p:nvPr>
        </p:nvSpPr>
        <p:spPr/>
        <p:txBody>
          <a:bodyPr/>
          <a:lstStyle/>
          <a:p>
            <a:pPr>
              <a:defRPr/>
            </a:pPr>
            <a:fld id="{9D9030D1-9A54-442E-8EA1-8508DE09B6E8}" type="slidenum">
              <a:rPr lang="en-GB" smtClean="0"/>
              <a:pPr>
                <a:defRPr/>
              </a:pPr>
              <a:t>6</a:t>
            </a:fld>
            <a:endParaRPr lang="en-GB"/>
          </a:p>
        </p:txBody>
      </p:sp>
    </p:spTree>
    <p:extLst>
      <p:ext uri="{BB962C8B-B14F-4D97-AF65-F5344CB8AC3E}">
        <p14:creationId xmlns:p14="http://schemas.microsoft.com/office/powerpoint/2010/main" val="2588081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755576" y="912813"/>
            <a:ext cx="7928049" cy="687387"/>
          </a:xfrm>
        </p:spPr>
        <p:txBody>
          <a:bodyPr/>
          <a:lstStyle/>
          <a:p>
            <a:pPr eaLnBrk="1" hangingPunct="1"/>
            <a:r>
              <a:rPr lang="en-GB" dirty="0" smtClean="0"/>
              <a:t>WAS/RLAN in 5925 – 6425 MHz (cont.)</a:t>
            </a:r>
          </a:p>
        </p:txBody>
      </p:sp>
      <p:sp>
        <p:nvSpPr>
          <p:cNvPr id="7170" name="Content Placeholder 2"/>
          <p:cNvSpPr>
            <a:spLocks noGrp="1"/>
          </p:cNvSpPr>
          <p:nvPr>
            <p:ph idx="1"/>
          </p:nvPr>
        </p:nvSpPr>
        <p:spPr>
          <a:xfrm>
            <a:off x="457200" y="1752600"/>
            <a:ext cx="8226425" cy="4556720"/>
          </a:xfrm>
        </p:spPr>
        <p:txBody>
          <a:bodyPr/>
          <a:lstStyle/>
          <a:p>
            <a:pPr eaLnBrk="1" hangingPunct="1"/>
            <a:r>
              <a:rPr lang="en-GB" dirty="0" smtClean="0">
                <a:solidFill>
                  <a:srgbClr val="002060"/>
                </a:solidFill>
              </a:rPr>
              <a:t>Urban Rail systems are currently in operation in the range 5915 - 5935 MHz (in France and Spain) and in the range </a:t>
            </a:r>
            <a:br>
              <a:rPr lang="en-GB" dirty="0" smtClean="0">
                <a:solidFill>
                  <a:srgbClr val="002060"/>
                </a:solidFill>
              </a:rPr>
            </a:br>
            <a:r>
              <a:rPr lang="en-GB" dirty="0" smtClean="0">
                <a:solidFill>
                  <a:srgbClr val="002060"/>
                </a:solidFill>
              </a:rPr>
              <a:t>5925 - 5975 MHz (in Denmark).</a:t>
            </a:r>
          </a:p>
          <a:p>
            <a:pPr eaLnBrk="1" hangingPunct="1"/>
            <a:r>
              <a:rPr lang="en-GB" dirty="0" smtClean="0">
                <a:solidFill>
                  <a:srgbClr val="002060"/>
                </a:solidFill>
              </a:rPr>
              <a:t>WG FM and SRD/MG are currently studying the extension of the band for safety-related ITS applications up to 5925 MHz (the band 5875 - 5905 MHz has been harmonised so far on CEPT and on EU level) and the inclusion of Urban Rail in </a:t>
            </a:r>
            <a:br>
              <a:rPr lang="en-GB" dirty="0" smtClean="0">
                <a:solidFill>
                  <a:srgbClr val="002060"/>
                </a:solidFill>
              </a:rPr>
            </a:br>
            <a:r>
              <a:rPr lang="en-GB" dirty="0" smtClean="0">
                <a:solidFill>
                  <a:srgbClr val="002060"/>
                </a:solidFill>
              </a:rPr>
              <a:t>5875 - 5925 MHz. Therefore, by studying WAS/RLANs in the range 5925 - 6425 MHz, ITS (including Urban Rail) should be taken into account as an application in the adjacent band.</a:t>
            </a:r>
          </a:p>
          <a:p>
            <a:pPr eaLnBrk="1" hangingPunct="1"/>
            <a:r>
              <a:rPr lang="en-GB" dirty="0" smtClean="0">
                <a:solidFill>
                  <a:srgbClr val="002060"/>
                </a:solidFill>
              </a:rPr>
              <a:t>RSC#61 in October 2017 provided a positive opinion on a Mandate to CEPT on ITS (Doc. RSCOM17-26rev3).</a:t>
            </a:r>
          </a:p>
        </p:txBody>
      </p:sp>
      <p:sp>
        <p:nvSpPr>
          <p:cNvPr id="2" name="Foliennummernplatzhalter 1"/>
          <p:cNvSpPr>
            <a:spLocks noGrp="1"/>
          </p:cNvSpPr>
          <p:nvPr>
            <p:ph type="sldNum" sz="quarter" idx="11"/>
          </p:nvPr>
        </p:nvSpPr>
        <p:spPr/>
        <p:txBody>
          <a:bodyPr/>
          <a:lstStyle/>
          <a:p>
            <a:pPr>
              <a:defRPr/>
            </a:pPr>
            <a:fld id="{9D9030D1-9A54-442E-8EA1-8508DE09B6E8}" type="slidenum">
              <a:rPr lang="en-GB" smtClean="0"/>
              <a:pPr>
                <a:defRPr/>
              </a:pPr>
              <a:t>7</a:t>
            </a:fld>
            <a:endParaRPr lang="en-GB"/>
          </a:p>
        </p:txBody>
      </p:sp>
    </p:spTree>
    <p:extLst>
      <p:ext uri="{BB962C8B-B14F-4D97-AF65-F5344CB8AC3E}">
        <p14:creationId xmlns:p14="http://schemas.microsoft.com/office/powerpoint/2010/main" val="27184949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755576" y="912813"/>
            <a:ext cx="7928049" cy="687387"/>
          </a:xfrm>
        </p:spPr>
        <p:txBody>
          <a:bodyPr/>
          <a:lstStyle/>
          <a:p>
            <a:pPr eaLnBrk="1" hangingPunct="1"/>
            <a:r>
              <a:rPr lang="en-GB" dirty="0" smtClean="0"/>
              <a:t>WAS/RLAN in 5925 – 6425 MHz (cont.)</a:t>
            </a:r>
          </a:p>
        </p:txBody>
      </p:sp>
      <p:sp>
        <p:nvSpPr>
          <p:cNvPr id="7170" name="Content Placeholder 2"/>
          <p:cNvSpPr>
            <a:spLocks noGrp="1"/>
          </p:cNvSpPr>
          <p:nvPr>
            <p:ph idx="1"/>
          </p:nvPr>
        </p:nvSpPr>
        <p:spPr>
          <a:xfrm>
            <a:off x="457200" y="1752600"/>
            <a:ext cx="8226425" cy="4556720"/>
          </a:xfrm>
        </p:spPr>
        <p:txBody>
          <a:bodyPr/>
          <a:lstStyle/>
          <a:p>
            <a:pPr eaLnBrk="1" hangingPunct="1"/>
            <a:r>
              <a:rPr lang="en-GB" dirty="0" smtClean="0">
                <a:solidFill>
                  <a:srgbClr val="002060"/>
                </a:solidFill>
              </a:rPr>
              <a:t>RSC#61 in October 2017 discussed a first draft Mandate on WAS/RLAN (5925 – 6725 MHz) to CEPT (doc. RSCOM17-40). Further discussions during RSC#62 in December 2017.</a:t>
            </a:r>
          </a:p>
          <a:p>
            <a:pPr eaLnBrk="1" hangingPunct="1"/>
            <a:r>
              <a:rPr lang="en-GB" dirty="0" smtClean="0">
                <a:solidFill>
                  <a:srgbClr val="002060"/>
                </a:solidFill>
              </a:rPr>
              <a:t>A new System Reference Document (TR 103 524) is under development within ETSI (TC BRAN).</a:t>
            </a:r>
          </a:p>
          <a:p>
            <a:pPr eaLnBrk="1" hangingPunct="1"/>
            <a:r>
              <a:rPr lang="en-GB" dirty="0" smtClean="0">
                <a:solidFill>
                  <a:srgbClr val="002060"/>
                </a:solidFill>
              </a:rPr>
              <a:t>Two new Project Teams have been established by WG  FM and WG SE: </a:t>
            </a:r>
            <a:r>
              <a:rPr lang="en-GB" dirty="0" smtClean="0">
                <a:solidFill>
                  <a:srgbClr val="002060"/>
                </a:solidFill>
                <a:hlinkClick r:id="rId3"/>
              </a:rPr>
              <a:t>FM57</a:t>
            </a:r>
            <a:r>
              <a:rPr lang="en-GB" dirty="0" smtClean="0">
                <a:solidFill>
                  <a:srgbClr val="002060"/>
                </a:solidFill>
              </a:rPr>
              <a:t> and </a:t>
            </a:r>
            <a:r>
              <a:rPr lang="en-GB" dirty="0" smtClean="0">
                <a:solidFill>
                  <a:srgbClr val="002060"/>
                </a:solidFill>
                <a:hlinkClick r:id="rId4"/>
              </a:rPr>
              <a:t>SE45</a:t>
            </a:r>
            <a:r>
              <a:rPr lang="en-GB" dirty="0" smtClean="0">
                <a:solidFill>
                  <a:srgbClr val="002060"/>
                </a:solidFill>
              </a:rPr>
              <a:t>.</a:t>
            </a:r>
          </a:p>
        </p:txBody>
      </p:sp>
      <p:sp>
        <p:nvSpPr>
          <p:cNvPr id="2" name="Foliennummernplatzhalter 1"/>
          <p:cNvSpPr>
            <a:spLocks noGrp="1"/>
          </p:cNvSpPr>
          <p:nvPr>
            <p:ph type="sldNum" sz="quarter" idx="11"/>
          </p:nvPr>
        </p:nvSpPr>
        <p:spPr/>
        <p:txBody>
          <a:bodyPr/>
          <a:lstStyle/>
          <a:p>
            <a:pPr>
              <a:defRPr/>
            </a:pPr>
            <a:fld id="{9D9030D1-9A54-442E-8EA1-8508DE09B6E8}" type="slidenum">
              <a:rPr lang="en-GB" smtClean="0"/>
              <a:pPr>
                <a:defRPr/>
              </a:pPr>
              <a:t>8</a:t>
            </a:fld>
            <a:endParaRPr lang="en-GB"/>
          </a:p>
        </p:txBody>
      </p:sp>
    </p:spTree>
    <p:extLst>
      <p:ext uri="{BB962C8B-B14F-4D97-AF65-F5344CB8AC3E}">
        <p14:creationId xmlns:p14="http://schemas.microsoft.com/office/powerpoint/2010/main" val="18086156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755576" y="912813"/>
            <a:ext cx="7928049" cy="687387"/>
          </a:xfrm>
        </p:spPr>
        <p:txBody>
          <a:bodyPr/>
          <a:lstStyle/>
          <a:p>
            <a:pPr eaLnBrk="1" hangingPunct="1"/>
            <a:r>
              <a:rPr lang="en-GB" dirty="0" smtClean="0"/>
              <a:t>Interferences at meteorological radars in 5600 – 5650 MHz</a:t>
            </a:r>
          </a:p>
        </p:txBody>
      </p:sp>
      <p:sp>
        <p:nvSpPr>
          <p:cNvPr id="7170" name="Content Placeholder 2"/>
          <p:cNvSpPr>
            <a:spLocks noGrp="1"/>
          </p:cNvSpPr>
          <p:nvPr>
            <p:ph idx="1"/>
          </p:nvPr>
        </p:nvSpPr>
        <p:spPr>
          <a:xfrm>
            <a:off x="457200" y="1752600"/>
            <a:ext cx="8226425" cy="4556720"/>
          </a:xfrm>
        </p:spPr>
        <p:txBody>
          <a:bodyPr/>
          <a:lstStyle/>
          <a:p>
            <a:pPr eaLnBrk="1" hangingPunct="1"/>
            <a:r>
              <a:rPr lang="en-US" dirty="0">
                <a:solidFill>
                  <a:srgbClr val="002060"/>
                </a:solidFill>
              </a:rPr>
              <a:t>ECC#44 in March 2017 (Dublin) addressed the issue of Interference from 5 GHz RLAN to meteorological radars </a:t>
            </a:r>
            <a:r>
              <a:rPr lang="en-US" dirty="0" smtClean="0">
                <a:solidFill>
                  <a:srgbClr val="002060"/>
                </a:solidFill>
              </a:rPr>
              <a:t>and agreed </a:t>
            </a:r>
            <a:r>
              <a:rPr lang="en-GB" dirty="0" smtClean="0">
                <a:solidFill>
                  <a:srgbClr val="002060"/>
                </a:solidFill>
              </a:rPr>
              <a:t>on an action plan (doc. </a:t>
            </a:r>
            <a:r>
              <a:rPr lang="en-GB" dirty="0" smtClean="0">
                <a:solidFill>
                  <a:srgbClr val="002060"/>
                </a:solidFill>
                <a:hlinkClick r:id="rId3"/>
              </a:rPr>
              <a:t>ECC(17)034 – Annex 14</a:t>
            </a:r>
            <a:r>
              <a:rPr lang="en-GB" dirty="0" smtClean="0">
                <a:solidFill>
                  <a:srgbClr val="002060"/>
                </a:solidFill>
              </a:rPr>
              <a:t>).</a:t>
            </a:r>
          </a:p>
          <a:p>
            <a:pPr eaLnBrk="1" hangingPunct="1"/>
            <a:r>
              <a:rPr lang="en-GB" dirty="0" smtClean="0">
                <a:solidFill>
                  <a:srgbClr val="002060"/>
                </a:solidFill>
              </a:rPr>
              <a:t>ECC#44 also agreed </a:t>
            </a:r>
            <a:r>
              <a:rPr lang="en-US" dirty="0" smtClean="0">
                <a:solidFill>
                  <a:srgbClr val="002060"/>
                </a:solidFill>
              </a:rPr>
              <a:t>that </a:t>
            </a:r>
            <a:r>
              <a:rPr lang="en-US" dirty="0">
                <a:solidFill>
                  <a:srgbClr val="002060"/>
                </a:solidFill>
              </a:rPr>
              <a:t>the current situation is not a consequence of any shortcomings in the Regulations (e.g. ECC Decision, EC Decision) or in the sharing mechanism in place (DFS, as specified in ETSI EN 301 893</a:t>
            </a:r>
            <a:r>
              <a:rPr lang="en-US" dirty="0" smtClean="0">
                <a:solidFill>
                  <a:srgbClr val="002060"/>
                </a:solidFill>
              </a:rPr>
              <a:t>).</a:t>
            </a:r>
          </a:p>
          <a:p>
            <a:pPr eaLnBrk="1" hangingPunct="1"/>
            <a:r>
              <a:rPr lang="en-GB" dirty="0" smtClean="0">
                <a:solidFill>
                  <a:srgbClr val="002060"/>
                </a:solidFill>
              </a:rPr>
              <a:t>It was agreed that actions have to be undertaken within short-notice.</a:t>
            </a:r>
          </a:p>
          <a:p>
            <a:pPr eaLnBrk="1" hangingPunct="1"/>
            <a:r>
              <a:rPr lang="en-GB" dirty="0" smtClean="0">
                <a:solidFill>
                  <a:srgbClr val="002060"/>
                </a:solidFill>
              </a:rPr>
              <a:t>As part of the action plan WG FM #88 agreed on a questionnaire to administrations, the responses were analysed at WG FM#89 in October 2017.</a:t>
            </a:r>
          </a:p>
        </p:txBody>
      </p:sp>
      <p:sp>
        <p:nvSpPr>
          <p:cNvPr id="2" name="Foliennummernplatzhalter 1"/>
          <p:cNvSpPr>
            <a:spLocks noGrp="1"/>
          </p:cNvSpPr>
          <p:nvPr>
            <p:ph type="sldNum" sz="quarter" idx="11"/>
          </p:nvPr>
        </p:nvSpPr>
        <p:spPr/>
        <p:txBody>
          <a:bodyPr/>
          <a:lstStyle/>
          <a:p>
            <a:pPr>
              <a:defRPr/>
            </a:pPr>
            <a:fld id="{9D9030D1-9A54-442E-8EA1-8508DE09B6E8}" type="slidenum">
              <a:rPr lang="en-GB" smtClean="0"/>
              <a:pPr>
                <a:defRPr/>
              </a:pPr>
              <a:t>9</a:t>
            </a:fld>
            <a:endParaRPr lang="en-GB"/>
          </a:p>
        </p:txBody>
      </p:sp>
    </p:spTree>
    <p:extLst>
      <p:ext uri="{BB962C8B-B14F-4D97-AF65-F5344CB8AC3E}">
        <p14:creationId xmlns:p14="http://schemas.microsoft.com/office/powerpoint/2010/main" val="173566802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1163</Words>
  <Application>Microsoft Office PowerPoint</Application>
  <PresentationFormat>On-screen Show (4:3)</PresentationFormat>
  <Paragraphs>95</Paragraphs>
  <Slides>16</Slides>
  <Notes>15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Default Design</vt:lpstr>
      <vt:lpstr>PowerPoint Presentation</vt:lpstr>
      <vt:lpstr>Ongoing activities within CEPT/ECC on WAS/RLAN</vt:lpstr>
      <vt:lpstr>RLAN related topics</vt:lpstr>
      <vt:lpstr>RLANs operating in vehicles</vt:lpstr>
      <vt:lpstr>RLANs operating in vehicles (cont.)</vt:lpstr>
      <vt:lpstr>WAS/RLAN in 5925 – 6425 MHz</vt:lpstr>
      <vt:lpstr>WAS/RLAN in 5925 – 6425 MHz (cont.)</vt:lpstr>
      <vt:lpstr>WAS/RLAN in 5925 – 6425 MHz (cont.)</vt:lpstr>
      <vt:lpstr>Interferences at meteorological radars in 5600 – 5650 MHz</vt:lpstr>
      <vt:lpstr>Interferences at meteorological radars in 5600 – 5650 MHz (cont.)</vt:lpstr>
      <vt:lpstr>Interferences at meteorological radars in 5600 – 5650 MHz (cont.)</vt:lpstr>
      <vt:lpstr>Interferences at meteorological radars in 5600 – 5650 MHz (cont.)</vt:lpstr>
      <vt:lpstr>Interferences at meteorological radars in 5600 – 5650 MHz (cont.)</vt:lpstr>
      <vt:lpstr>WRC-19 AI 1.16, CPG / PTD</vt:lpstr>
      <vt:lpstr>WRC-19 AI 1.16, CPG / PTD (cont.)</vt:lpstr>
      <vt:lpstr>Finally..</vt:lpstr>
    </vt:vector>
  </TitlesOfParts>
  <Manager>Thomas.Weilacher@BNetzA.de</Manager>
  <Company>ECC Working Group FM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WAS/RLAN</dc:title>
  <dc:subject>Wi-Fi Alliance</dc:subject>
  <dc:creator>Thomas.Weilacher@BNetzA.de</dc:creator>
  <cp:keywords>ECC Presentation</cp:keywords>
  <dc:description>25 October 2017</dc:description>
  <cp:lastModifiedBy>Vibeke Hansen</cp:lastModifiedBy>
  <cp:revision>329</cp:revision>
  <cp:lastPrinted>2013-09-04T13:15:59Z</cp:lastPrinted>
  <dcterms:created xsi:type="dcterms:W3CDTF">2011-06-28T16:48:17Z</dcterms:created>
  <dcterms:modified xsi:type="dcterms:W3CDTF">2017-11-17T07:57:29Z</dcterms:modified>
  <cp:contentStatus>final</cp:contentStatus>
</cp:coreProperties>
</file>